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703" r:id="rId2"/>
  </p:sldMasterIdLst>
  <p:notesMasterIdLst>
    <p:notesMasterId r:id="rId22"/>
  </p:notesMasterIdLst>
  <p:sldIdLst>
    <p:sldId id="486" r:id="rId3"/>
    <p:sldId id="487" r:id="rId4"/>
    <p:sldId id="488" r:id="rId5"/>
    <p:sldId id="502" r:id="rId6"/>
    <p:sldId id="500" r:id="rId7"/>
    <p:sldId id="490" r:id="rId8"/>
    <p:sldId id="501" r:id="rId9"/>
    <p:sldId id="491" r:id="rId10"/>
    <p:sldId id="493" r:id="rId11"/>
    <p:sldId id="494" r:id="rId12"/>
    <p:sldId id="506" r:id="rId13"/>
    <p:sldId id="503" r:id="rId14"/>
    <p:sldId id="495" r:id="rId15"/>
    <p:sldId id="496" r:id="rId16"/>
    <p:sldId id="497" r:id="rId17"/>
    <p:sldId id="256" r:id="rId18"/>
    <p:sldId id="498" r:id="rId19"/>
    <p:sldId id="505" r:id="rId20"/>
    <p:sldId id="50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43" autoAdjust="0"/>
    <p:restoredTop sz="94249" autoAdjust="0"/>
  </p:normalViewPr>
  <p:slideViewPr>
    <p:cSldViewPr snapToGrid="0">
      <p:cViewPr varScale="1">
        <p:scale>
          <a:sx n="90" d="100"/>
          <a:sy n="90" d="100"/>
        </p:scale>
        <p:origin x="114" y="312"/>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19665-B610-433B-8964-E9D623238983}"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9CA4D-9C5B-4D7F-B8C3-D979F4DD3C3B}" type="slidenum">
              <a:rPr lang="en-US" smtClean="0"/>
              <a:t>‹#›</a:t>
            </a:fld>
            <a:endParaRPr lang="en-US"/>
          </a:p>
        </p:txBody>
      </p:sp>
    </p:spTree>
    <p:extLst>
      <p:ext uri="{BB962C8B-B14F-4D97-AF65-F5344CB8AC3E}">
        <p14:creationId xmlns:p14="http://schemas.microsoft.com/office/powerpoint/2010/main" val="2617059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F3612C-03D9-1047-9C85-16B74A599B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2598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9B19DA82-8A86-D344-89DA-8A6D6785B9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42CAF6-CCA7-6949-AA67-D122B86A84E7}"/>
              </a:ext>
            </a:extLst>
          </p:cNvPr>
          <p:cNvSpPr>
            <a:spLocks noGrp="1"/>
          </p:cNvSpPr>
          <p:nvPr>
            <p:ph type="ctrTitle"/>
          </p:nvPr>
        </p:nvSpPr>
        <p:spPr>
          <a:xfrm>
            <a:off x="1524000" y="1122363"/>
            <a:ext cx="9144000" cy="2387600"/>
          </a:xfrm>
        </p:spPr>
        <p:txBody>
          <a:bodyPr anchor="b"/>
          <a:lstStyle>
            <a:lvl1pPr algn="ctr">
              <a:defRPr sz="6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A387E0F-FABE-6F48-B08C-24D98D959D05}"/>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3577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A0628B27-7C97-BD4A-9C58-F42E95BD9E6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668F36-B13E-664D-BBB7-AF6F03DD6AAB}"/>
              </a:ext>
            </a:extLst>
          </p:cNvPr>
          <p:cNvSpPr>
            <a:spLocks noGrp="1"/>
          </p:cNvSpPr>
          <p:nvPr>
            <p:ph type="title"/>
          </p:nvPr>
        </p:nvSpPr>
        <p:spPr/>
        <p:txBody>
          <a:bodyPr/>
          <a:lstStyle>
            <a:lvl1pPr>
              <a:defRPr>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A0B39C33-7390-264D-9343-E3BDC447B6A8}"/>
              </a:ext>
            </a:extLst>
          </p:cNvPr>
          <p:cNvSpPr>
            <a:spLocks noGrp="1"/>
          </p:cNvSpPr>
          <p:nvPr>
            <p:ph type="dt" sz="half" idx="10"/>
          </p:nvPr>
        </p:nvSpPr>
        <p:spPr/>
        <p:txBody>
          <a:bodyPr/>
          <a:lstStyle/>
          <a:p>
            <a:fld id="{9A77A564-3BC0-2B43-AFB5-9925156566F6}" type="datetimeFigureOut">
              <a:rPr lang="en-US" smtClean="0"/>
              <a:t>3/13/2025</a:t>
            </a:fld>
            <a:endParaRPr lang="en-US"/>
          </a:p>
        </p:txBody>
      </p:sp>
      <p:sp>
        <p:nvSpPr>
          <p:cNvPr id="4" name="Footer Placeholder 3">
            <a:extLst>
              <a:ext uri="{FF2B5EF4-FFF2-40B4-BE49-F238E27FC236}">
                <a16:creationId xmlns:a16="http://schemas.microsoft.com/office/drawing/2014/main" id="{4DF579EB-7982-6843-B908-B30C53F32D7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54932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7220CA9A-FFD5-774D-9358-B9591DC1A04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4DF2F54-B98D-5849-B034-1B6538918A6F}"/>
              </a:ext>
            </a:extLst>
          </p:cNvPr>
          <p:cNvSpPr>
            <a:spLocks noGrp="1"/>
          </p:cNvSpPr>
          <p:nvPr>
            <p:ph type="title"/>
          </p:nvPr>
        </p:nvSpPr>
        <p:spPr/>
        <p:txBody>
          <a:bodyPr/>
          <a:lstStyle>
            <a:lvl1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E970C21-5833-F54C-9EB8-D44B57B7E898}"/>
              </a:ext>
            </a:extLst>
          </p:cNvPr>
          <p:cNvSpPr>
            <a:spLocks noGrp="1"/>
          </p:cNvSpPr>
          <p:nvPr>
            <p:ph idx="1"/>
          </p:nvPr>
        </p:nvSpPr>
        <p:spPr>
          <a:xfrm>
            <a:off x="838200" y="1825625"/>
            <a:ext cx="10515600" cy="4142689"/>
          </a:xfrm>
        </p:spPr>
        <p:txBody>
          <a:bodyPr/>
          <a:lstStyle>
            <a:lvl1pPr>
              <a:defRPr b="1" i="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7EE774-ECA9-2442-8407-C9F33C42B24A}"/>
              </a:ext>
            </a:extLst>
          </p:cNvPr>
          <p:cNvSpPr>
            <a:spLocks noGrp="1"/>
          </p:cNvSpPr>
          <p:nvPr>
            <p:ph type="dt" sz="half" idx="10"/>
          </p:nvPr>
        </p:nvSpPr>
        <p:spPr/>
        <p:txBody>
          <a:bodyPr/>
          <a:lstStyle/>
          <a:p>
            <a:fld id="{9A77A564-3BC0-2B43-AFB5-9925156566F6}" type="datetimeFigureOut">
              <a:rPr lang="en-US" smtClean="0"/>
              <a:t>3/13/2025</a:t>
            </a:fld>
            <a:endParaRPr lang="en-US"/>
          </a:p>
        </p:txBody>
      </p:sp>
    </p:spTree>
    <p:extLst>
      <p:ext uri="{BB962C8B-B14F-4D97-AF65-F5344CB8AC3E}">
        <p14:creationId xmlns:p14="http://schemas.microsoft.com/office/powerpoint/2010/main" val="2924780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C9EFA9CA-10EE-DC48-B931-33BE67C978F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62C1FB8-4F80-0940-838C-E826BA7F0980}"/>
              </a:ext>
            </a:extLst>
          </p:cNvPr>
          <p:cNvSpPr>
            <a:spLocks noGrp="1"/>
          </p:cNvSpPr>
          <p:nvPr>
            <p:ph type="title"/>
          </p:nvPr>
        </p:nvSpPr>
        <p:spPr/>
        <p:txBody>
          <a:bodyPr/>
          <a:lstStyle>
            <a:lvl1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E545665-702F-E243-B799-0F7BE8AC392E}"/>
              </a:ext>
            </a:extLst>
          </p:cNvPr>
          <p:cNvSpPr>
            <a:spLocks noGrp="1"/>
          </p:cNvSpPr>
          <p:nvPr>
            <p:ph sz="half" idx="1"/>
          </p:nvPr>
        </p:nvSpPr>
        <p:spPr>
          <a:xfrm>
            <a:off x="838200" y="1825625"/>
            <a:ext cx="5181600" cy="4351338"/>
          </a:xfrm>
        </p:spPr>
        <p:txBody>
          <a:bodyPr/>
          <a:lstStyle>
            <a:lvl1pPr>
              <a:defRPr sz="2400" b="1">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CDD2D77-9192-1B4C-A515-633BB2FDA035}"/>
              </a:ext>
            </a:extLst>
          </p:cNvPr>
          <p:cNvSpPr>
            <a:spLocks noGrp="1"/>
          </p:cNvSpPr>
          <p:nvPr>
            <p:ph sz="half" idx="2"/>
          </p:nvPr>
        </p:nvSpPr>
        <p:spPr>
          <a:xfrm>
            <a:off x="6172200" y="1825625"/>
            <a:ext cx="5181600" cy="4351338"/>
          </a:xfrm>
        </p:spPr>
        <p:txBody>
          <a:bodyPr/>
          <a:lstStyle>
            <a:lvl1pPr>
              <a:defRPr sz="2400" b="1">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448231E-6A01-2546-9F88-18E4BD2170F3}"/>
              </a:ext>
            </a:extLst>
          </p:cNvPr>
          <p:cNvSpPr>
            <a:spLocks noGrp="1"/>
          </p:cNvSpPr>
          <p:nvPr>
            <p:ph type="dt" sz="half" idx="10"/>
          </p:nvPr>
        </p:nvSpPr>
        <p:spPr/>
        <p:txBody>
          <a:bodyPr/>
          <a:lstStyle/>
          <a:p>
            <a:fld id="{B85B902A-FFDB-A44E-B811-7A420DD60211}" type="datetimeFigureOut">
              <a:rPr lang="en-US" smtClean="0"/>
              <a:t>3/13/2025</a:t>
            </a:fld>
            <a:endParaRPr lang="en-US"/>
          </a:p>
        </p:txBody>
      </p:sp>
      <p:sp>
        <p:nvSpPr>
          <p:cNvPr id="6" name="Footer Placeholder 5">
            <a:extLst>
              <a:ext uri="{FF2B5EF4-FFF2-40B4-BE49-F238E27FC236}">
                <a16:creationId xmlns:a16="http://schemas.microsoft.com/office/drawing/2014/main" id="{5E7AF866-A3DD-BC4E-9810-B9FB6178058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63538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3DD1AEB4-F029-AB49-92E6-263B333E3A1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F9B7766-664C-0B49-9315-5EBF973F5298}"/>
              </a:ext>
            </a:extLst>
          </p:cNvPr>
          <p:cNvSpPr>
            <a:spLocks noGrp="1"/>
          </p:cNvSpPr>
          <p:nvPr>
            <p:ph type="title"/>
          </p:nvPr>
        </p:nvSpPr>
        <p:spPr>
          <a:xfrm>
            <a:off x="839788" y="457200"/>
            <a:ext cx="3932237" cy="1600200"/>
          </a:xfrm>
        </p:spPr>
        <p:txBody>
          <a:bodyPr anchor="b"/>
          <a:lstStyle>
            <a:lvl1pPr>
              <a:defRPr sz="3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35087041-6925-9A45-8D2D-6847A005FA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427A2C0-FD84-5D49-871E-6E3F2346A9EB}"/>
              </a:ext>
            </a:extLst>
          </p:cNvPr>
          <p:cNvSpPr>
            <a:spLocks noGrp="1"/>
          </p:cNvSpPr>
          <p:nvPr>
            <p:ph type="body" sz="half" idx="2"/>
          </p:nvPr>
        </p:nvSpPr>
        <p:spPr>
          <a:xfrm>
            <a:off x="839788" y="2057400"/>
            <a:ext cx="3932237" cy="3811588"/>
          </a:xfrm>
        </p:spPr>
        <p:txBody>
          <a:bodyPr/>
          <a:lstStyle>
            <a:lvl1pPr marL="0" indent="0">
              <a:buNone/>
              <a:defRPr sz="16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854DB3E-20F9-154A-BC54-8D79F85AC8E7}"/>
              </a:ext>
            </a:extLst>
          </p:cNvPr>
          <p:cNvSpPr>
            <a:spLocks noGrp="1"/>
          </p:cNvSpPr>
          <p:nvPr>
            <p:ph type="dt" sz="half" idx="10"/>
          </p:nvPr>
        </p:nvSpPr>
        <p:spPr/>
        <p:txBody>
          <a:bodyPr/>
          <a:lstStyle/>
          <a:p>
            <a:fld id="{B85B902A-FFDB-A44E-B811-7A420DD60211}" type="datetimeFigureOut">
              <a:rPr lang="en-US" smtClean="0"/>
              <a:t>3/13/2025</a:t>
            </a:fld>
            <a:endParaRPr lang="en-US"/>
          </a:p>
        </p:txBody>
      </p:sp>
      <p:sp>
        <p:nvSpPr>
          <p:cNvPr id="6" name="Footer Placeholder 5">
            <a:extLst>
              <a:ext uri="{FF2B5EF4-FFF2-40B4-BE49-F238E27FC236}">
                <a16:creationId xmlns:a16="http://schemas.microsoft.com/office/drawing/2014/main" id="{0F646FF3-58A9-AE4F-A56C-D9744E02BD7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5205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72D4B321-87ED-9140-8B87-FC60CC9378B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982C58-B5B4-2B42-8E96-878E67449D91}"/>
              </a:ext>
            </a:extLst>
          </p:cNvPr>
          <p:cNvSpPr>
            <a:spLocks noGrp="1"/>
          </p:cNvSpPr>
          <p:nvPr>
            <p:ph type="title"/>
          </p:nvPr>
        </p:nvSpPr>
        <p:spPr/>
        <p:txBody>
          <a:bodyPr/>
          <a:lstStyle>
            <a:lvl1pPr>
              <a:defRPr>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C0D7A4D1-EAAE-DF4F-90EC-C49AD15F70EF}"/>
              </a:ext>
            </a:extLst>
          </p:cNvPr>
          <p:cNvSpPr>
            <a:spLocks noGrp="1"/>
          </p:cNvSpPr>
          <p:nvPr>
            <p:ph type="dt" sz="half" idx="10"/>
          </p:nvPr>
        </p:nvSpPr>
        <p:spPr/>
        <p:txBody>
          <a:bodyPr/>
          <a:lstStyle/>
          <a:p>
            <a:fld id="{9A77A564-3BC0-2B43-AFB5-9925156566F6}" type="datetimeFigureOut">
              <a:rPr lang="en-US" smtClean="0"/>
              <a:t>3/13/2025</a:t>
            </a:fld>
            <a:endParaRPr lang="en-US"/>
          </a:p>
        </p:txBody>
      </p:sp>
      <p:sp>
        <p:nvSpPr>
          <p:cNvPr id="4" name="Footer Placeholder 3">
            <a:extLst>
              <a:ext uri="{FF2B5EF4-FFF2-40B4-BE49-F238E27FC236}">
                <a16:creationId xmlns:a16="http://schemas.microsoft.com/office/drawing/2014/main" id="{022FE6B2-7BB2-E14C-B56A-6A161A951F6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39267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BE63A92D-3735-BC40-A96B-761DB33A622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4DF2F54-B98D-5849-B034-1B6538918A6F}"/>
              </a:ext>
            </a:extLst>
          </p:cNvPr>
          <p:cNvSpPr>
            <a:spLocks noGrp="1"/>
          </p:cNvSpPr>
          <p:nvPr>
            <p:ph type="title"/>
          </p:nvPr>
        </p:nvSpPr>
        <p:spPr/>
        <p:txBody>
          <a:bodyPr/>
          <a:lstStyle>
            <a:lvl1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E970C21-5833-F54C-9EB8-D44B57B7E898}"/>
              </a:ext>
            </a:extLst>
          </p:cNvPr>
          <p:cNvSpPr>
            <a:spLocks noGrp="1"/>
          </p:cNvSpPr>
          <p:nvPr>
            <p:ph idx="1"/>
          </p:nvPr>
        </p:nvSpPr>
        <p:spPr>
          <a:xfrm>
            <a:off x="838200" y="1825625"/>
            <a:ext cx="10515600" cy="4142689"/>
          </a:xfrm>
        </p:spPr>
        <p:txBody>
          <a:bodyPr/>
          <a:lstStyle>
            <a:lvl1pPr>
              <a:defRPr b="1" i="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7EE774-ECA9-2442-8407-C9F33C42B24A}"/>
              </a:ext>
            </a:extLst>
          </p:cNvPr>
          <p:cNvSpPr>
            <a:spLocks noGrp="1"/>
          </p:cNvSpPr>
          <p:nvPr>
            <p:ph type="dt" sz="half" idx="10"/>
          </p:nvPr>
        </p:nvSpPr>
        <p:spPr/>
        <p:txBody>
          <a:bodyPr/>
          <a:lstStyle/>
          <a:p>
            <a:fld id="{9A77A564-3BC0-2B43-AFB5-9925156566F6}" type="datetimeFigureOut">
              <a:rPr lang="en-US" smtClean="0"/>
              <a:t>3/13/2025</a:t>
            </a:fld>
            <a:endParaRPr lang="en-US"/>
          </a:p>
        </p:txBody>
      </p:sp>
    </p:spTree>
    <p:extLst>
      <p:ext uri="{BB962C8B-B14F-4D97-AF65-F5344CB8AC3E}">
        <p14:creationId xmlns:p14="http://schemas.microsoft.com/office/powerpoint/2010/main" val="2811407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0CF8CECA-C6B8-DB4B-AF82-95D1830B3D6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62C1FB8-4F80-0940-838C-E826BA7F0980}"/>
              </a:ext>
            </a:extLst>
          </p:cNvPr>
          <p:cNvSpPr>
            <a:spLocks noGrp="1"/>
          </p:cNvSpPr>
          <p:nvPr>
            <p:ph type="title"/>
          </p:nvPr>
        </p:nvSpPr>
        <p:spPr/>
        <p:txBody>
          <a:bodyPr/>
          <a:lstStyle>
            <a:lvl1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E545665-702F-E243-B799-0F7BE8AC392E}"/>
              </a:ext>
            </a:extLst>
          </p:cNvPr>
          <p:cNvSpPr>
            <a:spLocks noGrp="1"/>
          </p:cNvSpPr>
          <p:nvPr>
            <p:ph sz="half" idx="1"/>
          </p:nvPr>
        </p:nvSpPr>
        <p:spPr>
          <a:xfrm>
            <a:off x="838200" y="1825625"/>
            <a:ext cx="5181600" cy="4351338"/>
          </a:xfrm>
        </p:spPr>
        <p:txBody>
          <a:bodyPr/>
          <a:lstStyle>
            <a:lvl1pPr>
              <a:defRPr sz="2400" b="1">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CDD2D77-9192-1B4C-A515-633BB2FDA035}"/>
              </a:ext>
            </a:extLst>
          </p:cNvPr>
          <p:cNvSpPr>
            <a:spLocks noGrp="1"/>
          </p:cNvSpPr>
          <p:nvPr>
            <p:ph sz="half" idx="2"/>
          </p:nvPr>
        </p:nvSpPr>
        <p:spPr>
          <a:xfrm>
            <a:off x="6172200" y="1825625"/>
            <a:ext cx="5181600" cy="4351338"/>
          </a:xfrm>
        </p:spPr>
        <p:txBody>
          <a:bodyPr/>
          <a:lstStyle>
            <a:lvl1pPr>
              <a:defRPr sz="2400" b="1">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448231E-6A01-2546-9F88-18E4BD2170F3}"/>
              </a:ext>
            </a:extLst>
          </p:cNvPr>
          <p:cNvSpPr>
            <a:spLocks noGrp="1"/>
          </p:cNvSpPr>
          <p:nvPr>
            <p:ph type="dt" sz="half" idx="10"/>
          </p:nvPr>
        </p:nvSpPr>
        <p:spPr/>
        <p:txBody>
          <a:bodyPr/>
          <a:lstStyle/>
          <a:p>
            <a:fld id="{B85B902A-FFDB-A44E-B811-7A420DD60211}" type="datetimeFigureOut">
              <a:rPr lang="en-US" smtClean="0"/>
              <a:t>3/13/2025</a:t>
            </a:fld>
            <a:endParaRPr lang="en-US"/>
          </a:p>
        </p:txBody>
      </p:sp>
      <p:sp>
        <p:nvSpPr>
          <p:cNvPr id="6" name="Footer Placeholder 5">
            <a:extLst>
              <a:ext uri="{FF2B5EF4-FFF2-40B4-BE49-F238E27FC236}">
                <a16:creationId xmlns:a16="http://schemas.microsoft.com/office/drawing/2014/main" id="{5E7AF866-A3DD-BC4E-9810-B9FB6178058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42425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9A734437-8872-084B-B8B6-7342B5825B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F9B7766-664C-0B49-9315-5EBF973F5298}"/>
              </a:ext>
            </a:extLst>
          </p:cNvPr>
          <p:cNvSpPr>
            <a:spLocks noGrp="1"/>
          </p:cNvSpPr>
          <p:nvPr>
            <p:ph type="title"/>
          </p:nvPr>
        </p:nvSpPr>
        <p:spPr>
          <a:xfrm>
            <a:off x="839788" y="457200"/>
            <a:ext cx="3932237" cy="1600200"/>
          </a:xfrm>
        </p:spPr>
        <p:txBody>
          <a:bodyPr anchor="b"/>
          <a:lstStyle>
            <a:lvl1pPr>
              <a:defRPr sz="3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35087041-6925-9A45-8D2D-6847A005FA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427A2C0-FD84-5D49-871E-6E3F2346A9EB}"/>
              </a:ext>
            </a:extLst>
          </p:cNvPr>
          <p:cNvSpPr>
            <a:spLocks noGrp="1"/>
          </p:cNvSpPr>
          <p:nvPr>
            <p:ph type="body" sz="half" idx="2"/>
          </p:nvPr>
        </p:nvSpPr>
        <p:spPr>
          <a:xfrm>
            <a:off x="839788" y="2057400"/>
            <a:ext cx="3932237" cy="3811588"/>
          </a:xfrm>
        </p:spPr>
        <p:txBody>
          <a:bodyPr/>
          <a:lstStyle>
            <a:lvl1pPr marL="0" indent="0">
              <a:buNone/>
              <a:defRPr sz="16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854DB3E-20F9-154A-BC54-8D79F85AC8E7}"/>
              </a:ext>
            </a:extLst>
          </p:cNvPr>
          <p:cNvSpPr>
            <a:spLocks noGrp="1"/>
          </p:cNvSpPr>
          <p:nvPr>
            <p:ph type="dt" sz="half" idx="10"/>
          </p:nvPr>
        </p:nvSpPr>
        <p:spPr/>
        <p:txBody>
          <a:bodyPr/>
          <a:lstStyle/>
          <a:p>
            <a:fld id="{B85B902A-FFDB-A44E-B811-7A420DD60211}" type="datetimeFigureOut">
              <a:rPr lang="en-US" smtClean="0"/>
              <a:t>3/13/2025</a:t>
            </a:fld>
            <a:endParaRPr lang="en-US"/>
          </a:p>
        </p:txBody>
      </p:sp>
      <p:sp>
        <p:nvSpPr>
          <p:cNvPr id="6" name="Footer Placeholder 5">
            <a:extLst>
              <a:ext uri="{FF2B5EF4-FFF2-40B4-BE49-F238E27FC236}">
                <a16:creationId xmlns:a16="http://schemas.microsoft.com/office/drawing/2014/main" id="{0F646FF3-58A9-AE4F-A56C-D9744E02BD7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99525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27" indent="0" algn="ctr">
              <a:buNone/>
              <a:defRPr sz="2000"/>
            </a:lvl2pPr>
            <a:lvl3pPr marL="914254" indent="0" algn="ctr">
              <a:buNone/>
              <a:defRPr sz="1800"/>
            </a:lvl3pPr>
            <a:lvl4pPr marL="1371381" indent="0" algn="ctr">
              <a:buNone/>
              <a:defRPr sz="1600"/>
            </a:lvl4pPr>
            <a:lvl5pPr marL="1828507" indent="0" algn="ctr">
              <a:buNone/>
              <a:defRPr sz="1600"/>
            </a:lvl5pPr>
            <a:lvl6pPr marL="2285634" indent="0" algn="ctr">
              <a:buNone/>
              <a:defRPr sz="1600"/>
            </a:lvl6pPr>
            <a:lvl7pPr marL="2742761" indent="0" algn="ctr">
              <a:buNone/>
              <a:defRPr sz="1600"/>
            </a:lvl7pPr>
            <a:lvl8pPr marL="3199888" indent="0" algn="ctr">
              <a:buNone/>
              <a:defRPr sz="1600"/>
            </a:lvl8pPr>
            <a:lvl9pPr marL="365701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38294-BD46-A64D-B6A0-E0E49D94BF75}"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ADAE5-4C7F-5841-A6AC-B2351C60B350}" type="slidenum">
              <a:rPr lang="en-US" smtClean="0"/>
              <a:t>‹#›</a:t>
            </a:fld>
            <a:endParaRPr lang="en-US"/>
          </a:p>
        </p:txBody>
      </p:sp>
    </p:spTree>
    <p:extLst>
      <p:ext uri="{BB962C8B-B14F-4D97-AF65-F5344CB8AC3E}">
        <p14:creationId xmlns:p14="http://schemas.microsoft.com/office/powerpoint/2010/main" val="2342561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38294-BD46-A64D-B6A0-E0E49D94BF75}"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ADAE5-4C7F-5841-A6AC-B2351C60B350}" type="slidenum">
              <a:rPr lang="en-US" smtClean="0"/>
              <a:t>‹#›</a:t>
            </a:fld>
            <a:endParaRPr lang="en-US"/>
          </a:p>
        </p:txBody>
      </p:sp>
    </p:spTree>
    <p:extLst>
      <p:ext uri="{BB962C8B-B14F-4D97-AF65-F5344CB8AC3E}">
        <p14:creationId xmlns:p14="http://schemas.microsoft.com/office/powerpoint/2010/main" val="3664001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14E0DD0E-226E-A74E-9696-A1EBC0B184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2B22CF-E5E1-E447-8ACC-302D7D060818}"/>
              </a:ext>
            </a:extLst>
          </p:cNvPr>
          <p:cNvSpPr>
            <a:spLocks noGrp="1"/>
          </p:cNvSpPr>
          <p:nvPr>
            <p:ph type="title"/>
          </p:nvPr>
        </p:nvSpPr>
        <p:spPr/>
        <p:txBody>
          <a:bodyPr/>
          <a:lstStyle>
            <a:lvl1pPr>
              <a:defRPr>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753BC3FB-C5C0-7B4D-B0DC-03AAA0B0A7B0}"/>
              </a:ext>
            </a:extLst>
          </p:cNvPr>
          <p:cNvSpPr>
            <a:spLocks noGrp="1"/>
          </p:cNvSpPr>
          <p:nvPr>
            <p:ph type="dt" sz="half" idx="10"/>
          </p:nvPr>
        </p:nvSpPr>
        <p:spPr/>
        <p:txBody>
          <a:bodyPr/>
          <a:lstStyle/>
          <a:p>
            <a:fld id="{9A77A564-3BC0-2B43-AFB5-9925156566F6}" type="datetimeFigureOut">
              <a:rPr lang="en-US" smtClean="0"/>
              <a:t>3/13/2025</a:t>
            </a:fld>
            <a:endParaRPr lang="en-US"/>
          </a:p>
        </p:txBody>
      </p:sp>
      <p:sp>
        <p:nvSpPr>
          <p:cNvPr id="4" name="Footer Placeholder 3">
            <a:extLst>
              <a:ext uri="{FF2B5EF4-FFF2-40B4-BE49-F238E27FC236}">
                <a16:creationId xmlns:a16="http://schemas.microsoft.com/office/drawing/2014/main" id="{5C27B774-2F33-EE45-BC79-B2405920AF2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07429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27" indent="0">
              <a:buNone/>
              <a:defRPr sz="2000">
                <a:solidFill>
                  <a:schemeClr val="tx1">
                    <a:tint val="82000"/>
                  </a:schemeClr>
                </a:solidFill>
              </a:defRPr>
            </a:lvl2pPr>
            <a:lvl3pPr marL="914254" indent="0">
              <a:buNone/>
              <a:defRPr sz="1800">
                <a:solidFill>
                  <a:schemeClr val="tx1">
                    <a:tint val="82000"/>
                  </a:schemeClr>
                </a:solidFill>
              </a:defRPr>
            </a:lvl3pPr>
            <a:lvl4pPr marL="1371381" indent="0">
              <a:buNone/>
              <a:defRPr sz="1600">
                <a:solidFill>
                  <a:schemeClr val="tx1">
                    <a:tint val="82000"/>
                  </a:schemeClr>
                </a:solidFill>
              </a:defRPr>
            </a:lvl4pPr>
            <a:lvl5pPr marL="1828507" indent="0">
              <a:buNone/>
              <a:defRPr sz="1600">
                <a:solidFill>
                  <a:schemeClr val="tx1">
                    <a:tint val="82000"/>
                  </a:schemeClr>
                </a:solidFill>
              </a:defRPr>
            </a:lvl5pPr>
            <a:lvl6pPr marL="2285634" indent="0">
              <a:buNone/>
              <a:defRPr sz="1600">
                <a:solidFill>
                  <a:schemeClr val="tx1">
                    <a:tint val="82000"/>
                  </a:schemeClr>
                </a:solidFill>
              </a:defRPr>
            </a:lvl6pPr>
            <a:lvl7pPr marL="2742761" indent="0">
              <a:buNone/>
              <a:defRPr sz="1600">
                <a:solidFill>
                  <a:schemeClr val="tx1">
                    <a:tint val="82000"/>
                  </a:schemeClr>
                </a:solidFill>
              </a:defRPr>
            </a:lvl7pPr>
            <a:lvl8pPr marL="3199888" indent="0">
              <a:buNone/>
              <a:defRPr sz="1600">
                <a:solidFill>
                  <a:schemeClr val="tx1">
                    <a:tint val="82000"/>
                  </a:schemeClr>
                </a:solidFill>
              </a:defRPr>
            </a:lvl8pPr>
            <a:lvl9pPr marL="3657015"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638294-BD46-A64D-B6A0-E0E49D94BF75}"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ADAE5-4C7F-5841-A6AC-B2351C60B350}" type="slidenum">
              <a:rPr lang="en-US" smtClean="0"/>
              <a:t>‹#›</a:t>
            </a:fld>
            <a:endParaRPr lang="en-US"/>
          </a:p>
        </p:txBody>
      </p:sp>
    </p:spTree>
    <p:extLst>
      <p:ext uri="{BB962C8B-B14F-4D97-AF65-F5344CB8AC3E}">
        <p14:creationId xmlns:p14="http://schemas.microsoft.com/office/powerpoint/2010/main" val="2163986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38294-BD46-A64D-B6A0-E0E49D94BF75}" type="datetimeFigureOut">
              <a:rPr lang="en-US" smtClean="0"/>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ADAE5-4C7F-5841-A6AC-B2351C60B350}" type="slidenum">
              <a:rPr lang="en-US" smtClean="0"/>
              <a:t>‹#›</a:t>
            </a:fld>
            <a:endParaRPr lang="en-US"/>
          </a:p>
        </p:txBody>
      </p:sp>
    </p:spTree>
    <p:extLst>
      <p:ext uri="{BB962C8B-B14F-4D97-AF65-F5344CB8AC3E}">
        <p14:creationId xmlns:p14="http://schemas.microsoft.com/office/powerpoint/2010/main" val="191731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38294-BD46-A64D-B6A0-E0E49D94BF75}" type="datetimeFigureOut">
              <a:rPr lang="en-US" smtClean="0"/>
              <a:t>3/13/2025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4ADAE5-4C7F-5841-A6AC-B2351C60B350}" type="slidenum">
              <a:rPr lang="en-US" smtClean="0"/>
              <a:t>‹#›</a:t>
            </a:fld>
            <a:endParaRPr lang="en-US"/>
          </a:p>
        </p:txBody>
      </p:sp>
    </p:spTree>
    <p:extLst>
      <p:ext uri="{BB962C8B-B14F-4D97-AF65-F5344CB8AC3E}">
        <p14:creationId xmlns:p14="http://schemas.microsoft.com/office/powerpoint/2010/main" val="3619949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38294-BD46-A64D-B6A0-E0E49D94BF75}" type="datetimeFigureOut">
              <a:rPr lang="en-US" smtClean="0"/>
              <a:t>3/13/2025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4ADAE5-4C7F-5841-A6AC-B2351C60B350}" type="slidenum">
              <a:rPr lang="en-US" smtClean="0"/>
              <a:t>‹#›</a:t>
            </a:fld>
            <a:endParaRPr lang="en-US"/>
          </a:p>
        </p:txBody>
      </p:sp>
    </p:spTree>
    <p:extLst>
      <p:ext uri="{BB962C8B-B14F-4D97-AF65-F5344CB8AC3E}">
        <p14:creationId xmlns:p14="http://schemas.microsoft.com/office/powerpoint/2010/main" val="560630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38294-BD46-A64D-B6A0-E0E49D94BF75}" type="datetimeFigureOut">
              <a:rPr lang="en-US" smtClean="0"/>
              <a:t>3/13/2025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4ADAE5-4C7F-5841-A6AC-B2351C60B350}" type="slidenum">
              <a:rPr lang="en-US" smtClean="0"/>
              <a:t>‹#›</a:t>
            </a:fld>
            <a:endParaRPr lang="en-US"/>
          </a:p>
        </p:txBody>
      </p:sp>
    </p:spTree>
    <p:extLst>
      <p:ext uri="{BB962C8B-B14F-4D97-AF65-F5344CB8AC3E}">
        <p14:creationId xmlns:p14="http://schemas.microsoft.com/office/powerpoint/2010/main" val="1625910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27" indent="0">
              <a:buNone/>
              <a:defRPr sz="1400"/>
            </a:lvl2pPr>
            <a:lvl3pPr marL="914254" indent="0">
              <a:buNone/>
              <a:defRPr sz="1200"/>
            </a:lvl3pPr>
            <a:lvl4pPr marL="1371381" indent="0">
              <a:buNone/>
              <a:defRPr sz="1000"/>
            </a:lvl4pPr>
            <a:lvl5pPr marL="1828507" indent="0">
              <a:buNone/>
              <a:defRPr sz="1000"/>
            </a:lvl5pPr>
            <a:lvl6pPr marL="2285634" indent="0">
              <a:buNone/>
              <a:defRPr sz="1000"/>
            </a:lvl6pPr>
            <a:lvl7pPr marL="2742761" indent="0">
              <a:buNone/>
              <a:defRPr sz="1000"/>
            </a:lvl7pPr>
            <a:lvl8pPr marL="3199888" indent="0">
              <a:buNone/>
              <a:defRPr sz="1000"/>
            </a:lvl8pPr>
            <a:lvl9pPr marL="365701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638294-BD46-A64D-B6A0-E0E49D94BF75}" type="datetimeFigureOut">
              <a:rPr lang="en-US" smtClean="0"/>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ADAE5-4C7F-5841-A6AC-B2351C60B350}" type="slidenum">
              <a:rPr lang="en-US" smtClean="0"/>
              <a:t>‹#›</a:t>
            </a:fld>
            <a:endParaRPr lang="en-US"/>
          </a:p>
        </p:txBody>
      </p:sp>
    </p:spTree>
    <p:extLst>
      <p:ext uri="{BB962C8B-B14F-4D97-AF65-F5344CB8AC3E}">
        <p14:creationId xmlns:p14="http://schemas.microsoft.com/office/powerpoint/2010/main" val="4057158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27" indent="0">
              <a:buNone/>
              <a:defRPr sz="1400"/>
            </a:lvl2pPr>
            <a:lvl3pPr marL="914254" indent="0">
              <a:buNone/>
              <a:defRPr sz="1200"/>
            </a:lvl3pPr>
            <a:lvl4pPr marL="1371381" indent="0">
              <a:buNone/>
              <a:defRPr sz="1000"/>
            </a:lvl4pPr>
            <a:lvl5pPr marL="1828507" indent="0">
              <a:buNone/>
              <a:defRPr sz="1000"/>
            </a:lvl5pPr>
            <a:lvl6pPr marL="2285634" indent="0">
              <a:buNone/>
              <a:defRPr sz="1000"/>
            </a:lvl6pPr>
            <a:lvl7pPr marL="2742761" indent="0">
              <a:buNone/>
              <a:defRPr sz="1000"/>
            </a:lvl7pPr>
            <a:lvl8pPr marL="3199888" indent="0">
              <a:buNone/>
              <a:defRPr sz="1000"/>
            </a:lvl8pPr>
            <a:lvl9pPr marL="365701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638294-BD46-A64D-B6A0-E0E49D94BF75}" type="datetimeFigureOut">
              <a:rPr lang="en-US" smtClean="0"/>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ADAE5-4C7F-5841-A6AC-B2351C60B350}" type="slidenum">
              <a:rPr lang="en-US" smtClean="0"/>
              <a:t>‹#›</a:t>
            </a:fld>
            <a:endParaRPr lang="en-US"/>
          </a:p>
        </p:txBody>
      </p:sp>
    </p:spTree>
    <p:extLst>
      <p:ext uri="{BB962C8B-B14F-4D97-AF65-F5344CB8AC3E}">
        <p14:creationId xmlns:p14="http://schemas.microsoft.com/office/powerpoint/2010/main" val="1889492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38294-BD46-A64D-B6A0-E0E49D94BF75}"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ADAE5-4C7F-5841-A6AC-B2351C60B350}" type="slidenum">
              <a:rPr lang="en-US" smtClean="0"/>
              <a:t>‹#›</a:t>
            </a:fld>
            <a:endParaRPr lang="en-US"/>
          </a:p>
        </p:txBody>
      </p:sp>
    </p:spTree>
    <p:extLst>
      <p:ext uri="{BB962C8B-B14F-4D97-AF65-F5344CB8AC3E}">
        <p14:creationId xmlns:p14="http://schemas.microsoft.com/office/powerpoint/2010/main" val="1016046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38294-BD46-A64D-B6A0-E0E49D94BF75}"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ADAE5-4C7F-5841-A6AC-B2351C60B350}" type="slidenum">
              <a:rPr lang="en-US" smtClean="0"/>
              <a:t>‹#›</a:t>
            </a:fld>
            <a:endParaRPr lang="en-US"/>
          </a:p>
        </p:txBody>
      </p:sp>
    </p:spTree>
    <p:extLst>
      <p:ext uri="{BB962C8B-B14F-4D97-AF65-F5344CB8AC3E}">
        <p14:creationId xmlns:p14="http://schemas.microsoft.com/office/powerpoint/2010/main" val="412692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37BA9173-97FE-B348-A6A6-BA7E73C300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4DF2F54-B98D-5849-B034-1B6538918A6F}"/>
              </a:ext>
            </a:extLst>
          </p:cNvPr>
          <p:cNvSpPr>
            <a:spLocks noGrp="1"/>
          </p:cNvSpPr>
          <p:nvPr>
            <p:ph type="title"/>
          </p:nvPr>
        </p:nvSpPr>
        <p:spPr/>
        <p:txBody>
          <a:bodyPr/>
          <a:lstStyle>
            <a:lvl1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E970C21-5833-F54C-9EB8-D44B57B7E898}"/>
              </a:ext>
            </a:extLst>
          </p:cNvPr>
          <p:cNvSpPr>
            <a:spLocks noGrp="1"/>
          </p:cNvSpPr>
          <p:nvPr>
            <p:ph idx="1"/>
          </p:nvPr>
        </p:nvSpPr>
        <p:spPr>
          <a:xfrm>
            <a:off x="838200" y="1825625"/>
            <a:ext cx="10515600" cy="4142689"/>
          </a:xfrm>
        </p:spPr>
        <p:txBody>
          <a:bodyPr/>
          <a:lstStyle>
            <a:lvl1pPr>
              <a:defRPr b="1" i="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7EE774-ECA9-2442-8407-C9F33C42B24A}"/>
              </a:ext>
            </a:extLst>
          </p:cNvPr>
          <p:cNvSpPr>
            <a:spLocks noGrp="1"/>
          </p:cNvSpPr>
          <p:nvPr>
            <p:ph type="dt" sz="half" idx="10"/>
          </p:nvPr>
        </p:nvSpPr>
        <p:spPr/>
        <p:txBody>
          <a:bodyPr/>
          <a:lstStyle/>
          <a:p>
            <a:fld id="{9A77A564-3BC0-2B43-AFB5-9925156566F6}" type="datetimeFigureOut">
              <a:rPr lang="en-US" smtClean="0"/>
              <a:t>3/13/2025</a:t>
            </a:fld>
            <a:endParaRPr lang="en-US"/>
          </a:p>
        </p:txBody>
      </p:sp>
    </p:spTree>
    <p:extLst>
      <p:ext uri="{BB962C8B-B14F-4D97-AF65-F5344CB8AC3E}">
        <p14:creationId xmlns:p14="http://schemas.microsoft.com/office/powerpoint/2010/main" val="581958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0D3CFE95-1764-7C4F-B96C-673323A003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62C1FB8-4F80-0940-838C-E826BA7F0980}"/>
              </a:ext>
            </a:extLst>
          </p:cNvPr>
          <p:cNvSpPr>
            <a:spLocks noGrp="1"/>
          </p:cNvSpPr>
          <p:nvPr>
            <p:ph type="title"/>
          </p:nvPr>
        </p:nvSpPr>
        <p:spPr/>
        <p:txBody>
          <a:bodyPr/>
          <a:lstStyle>
            <a:lvl1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E545665-702F-E243-B799-0F7BE8AC392E}"/>
              </a:ext>
            </a:extLst>
          </p:cNvPr>
          <p:cNvSpPr>
            <a:spLocks noGrp="1"/>
          </p:cNvSpPr>
          <p:nvPr>
            <p:ph sz="half" idx="1"/>
          </p:nvPr>
        </p:nvSpPr>
        <p:spPr>
          <a:xfrm>
            <a:off x="838200" y="1825625"/>
            <a:ext cx="5181600" cy="4351338"/>
          </a:xfrm>
        </p:spPr>
        <p:txBody>
          <a:bodyPr/>
          <a:lstStyle>
            <a:lvl1pPr>
              <a:defRPr sz="2400" b="1">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CDD2D77-9192-1B4C-A515-633BB2FDA035}"/>
              </a:ext>
            </a:extLst>
          </p:cNvPr>
          <p:cNvSpPr>
            <a:spLocks noGrp="1"/>
          </p:cNvSpPr>
          <p:nvPr>
            <p:ph sz="half" idx="2"/>
          </p:nvPr>
        </p:nvSpPr>
        <p:spPr>
          <a:xfrm>
            <a:off x="6172200" y="1825625"/>
            <a:ext cx="5181600" cy="4351338"/>
          </a:xfrm>
        </p:spPr>
        <p:txBody>
          <a:bodyPr/>
          <a:lstStyle>
            <a:lvl1pPr>
              <a:defRPr sz="2400" b="1">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448231E-6A01-2546-9F88-18E4BD2170F3}"/>
              </a:ext>
            </a:extLst>
          </p:cNvPr>
          <p:cNvSpPr>
            <a:spLocks noGrp="1"/>
          </p:cNvSpPr>
          <p:nvPr>
            <p:ph type="dt" sz="half" idx="10"/>
          </p:nvPr>
        </p:nvSpPr>
        <p:spPr/>
        <p:txBody>
          <a:bodyPr/>
          <a:lstStyle/>
          <a:p>
            <a:fld id="{B85B902A-FFDB-A44E-B811-7A420DD60211}" type="datetimeFigureOut">
              <a:rPr lang="en-US" smtClean="0"/>
              <a:t>3/13/2025</a:t>
            </a:fld>
            <a:endParaRPr lang="en-US"/>
          </a:p>
        </p:txBody>
      </p:sp>
      <p:sp>
        <p:nvSpPr>
          <p:cNvPr id="6" name="Footer Placeholder 5">
            <a:extLst>
              <a:ext uri="{FF2B5EF4-FFF2-40B4-BE49-F238E27FC236}">
                <a16:creationId xmlns:a16="http://schemas.microsoft.com/office/drawing/2014/main" id="{5E7AF866-A3DD-BC4E-9810-B9FB6178058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66712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55483A0-70CD-D944-BC47-B313212EBE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F9B7766-664C-0B49-9315-5EBF973F5298}"/>
              </a:ext>
            </a:extLst>
          </p:cNvPr>
          <p:cNvSpPr>
            <a:spLocks noGrp="1"/>
          </p:cNvSpPr>
          <p:nvPr>
            <p:ph type="title"/>
          </p:nvPr>
        </p:nvSpPr>
        <p:spPr>
          <a:xfrm>
            <a:off x="839788" y="457200"/>
            <a:ext cx="3932237" cy="1600200"/>
          </a:xfrm>
        </p:spPr>
        <p:txBody>
          <a:bodyPr anchor="b"/>
          <a:lstStyle>
            <a:lvl1pPr>
              <a:defRPr sz="3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35087041-6925-9A45-8D2D-6847A005FA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427A2C0-FD84-5D49-871E-6E3F2346A9EB}"/>
              </a:ext>
            </a:extLst>
          </p:cNvPr>
          <p:cNvSpPr>
            <a:spLocks noGrp="1"/>
          </p:cNvSpPr>
          <p:nvPr>
            <p:ph type="body" sz="half" idx="2"/>
          </p:nvPr>
        </p:nvSpPr>
        <p:spPr>
          <a:xfrm>
            <a:off x="839788" y="2057400"/>
            <a:ext cx="3932237" cy="3811588"/>
          </a:xfrm>
        </p:spPr>
        <p:txBody>
          <a:bodyPr/>
          <a:lstStyle>
            <a:lvl1pPr marL="0" indent="0">
              <a:buNone/>
              <a:defRPr sz="16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854DB3E-20F9-154A-BC54-8D79F85AC8E7}"/>
              </a:ext>
            </a:extLst>
          </p:cNvPr>
          <p:cNvSpPr>
            <a:spLocks noGrp="1"/>
          </p:cNvSpPr>
          <p:nvPr>
            <p:ph type="dt" sz="half" idx="10"/>
          </p:nvPr>
        </p:nvSpPr>
        <p:spPr/>
        <p:txBody>
          <a:bodyPr/>
          <a:lstStyle/>
          <a:p>
            <a:fld id="{B85B902A-FFDB-A44E-B811-7A420DD60211}" type="datetimeFigureOut">
              <a:rPr lang="en-US" smtClean="0"/>
              <a:t>3/13/2025</a:t>
            </a:fld>
            <a:endParaRPr lang="en-US"/>
          </a:p>
        </p:txBody>
      </p:sp>
      <p:sp>
        <p:nvSpPr>
          <p:cNvPr id="6" name="Footer Placeholder 5">
            <a:extLst>
              <a:ext uri="{FF2B5EF4-FFF2-40B4-BE49-F238E27FC236}">
                <a16:creationId xmlns:a16="http://schemas.microsoft.com/office/drawing/2014/main" id="{0F646FF3-58A9-AE4F-A56C-D9744E02BD7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16605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C876966F-DA5D-2B4A-AC44-DA9D43C3636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819452-AC92-0E4F-98D3-44E9886A47B0}"/>
              </a:ext>
            </a:extLst>
          </p:cNvPr>
          <p:cNvSpPr>
            <a:spLocks noGrp="1"/>
          </p:cNvSpPr>
          <p:nvPr>
            <p:ph type="title"/>
          </p:nvPr>
        </p:nvSpPr>
        <p:spPr/>
        <p:txBody>
          <a:bodyPr/>
          <a:lstStyle>
            <a:lvl1pPr>
              <a:defRPr>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E043FC2-C590-E04F-ADC3-3B5F21493CEB}"/>
              </a:ext>
            </a:extLst>
          </p:cNvPr>
          <p:cNvSpPr>
            <a:spLocks noGrp="1"/>
          </p:cNvSpPr>
          <p:nvPr>
            <p:ph type="sldNum" sz="quarter" idx="12"/>
          </p:nvPr>
        </p:nvSpPr>
        <p:spPr/>
        <p:txBody>
          <a:bodyPr/>
          <a:lstStyle/>
          <a:p>
            <a:fld id="{77D27242-FFF7-6741-8917-854578C7F4B5}" type="slidenum">
              <a:rPr lang="en-US" smtClean="0"/>
              <a:t>‹#›</a:t>
            </a:fld>
            <a:endParaRPr lang="en-US"/>
          </a:p>
        </p:txBody>
      </p:sp>
      <p:sp>
        <p:nvSpPr>
          <p:cNvPr id="4" name="Footer Placeholder 3">
            <a:extLst>
              <a:ext uri="{FF2B5EF4-FFF2-40B4-BE49-F238E27FC236}">
                <a16:creationId xmlns:a16="http://schemas.microsoft.com/office/drawing/2014/main" id="{2DC65BD5-531F-C745-BC42-FF1B9F94157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71522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1AE0333-A1AF-6F4B-8D36-E7147B6FD01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4DF2F54-B98D-5849-B034-1B6538918A6F}"/>
              </a:ext>
            </a:extLst>
          </p:cNvPr>
          <p:cNvSpPr>
            <a:spLocks noGrp="1"/>
          </p:cNvSpPr>
          <p:nvPr>
            <p:ph type="title"/>
          </p:nvPr>
        </p:nvSpPr>
        <p:spPr/>
        <p:txBody>
          <a:bodyPr/>
          <a:lstStyle>
            <a:lvl1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E970C21-5833-F54C-9EB8-D44B57B7E898}"/>
              </a:ext>
            </a:extLst>
          </p:cNvPr>
          <p:cNvSpPr>
            <a:spLocks noGrp="1"/>
          </p:cNvSpPr>
          <p:nvPr>
            <p:ph idx="1"/>
          </p:nvPr>
        </p:nvSpPr>
        <p:spPr>
          <a:xfrm>
            <a:off x="838200" y="1825625"/>
            <a:ext cx="10515600" cy="4142689"/>
          </a:xfrm>
        </p:spPr>
        <p:txBody>
          <a:bodyPr/>
          <a:lstStyle>
            <a:lvl1pPr>
              <a:defRPr b="1" i="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7EE774-ECA9-2442-8407-C9F33C42B24A}"/>
              </a:ext>
            </a:extLst>
          </p:cNvPr>
          <p:cNvSpPr>
            <a:spLocks noGrp="1"/>
          </p:cNvSpPr>
          <p:nvPr>
            <p:ph type="dt" sz="half" idx="10"/>
          </p:nvPr>
        </p:nvSpPr>
        <p:spPr/>
        <p:txBody>
          <a:bodyPr/>
          <a:lstStyle/>
          <a:p>
            <a:fld id="{9A77A564-3BC0-2B43-AFB5-9925156566F6}" type="datetimeFigureOut">
              <a:rPr lang="en-US" smtClean="0"/>
              <a:t>3/13/2025</a:t>
            </a:fld>
            <a:endParaRPr lang="en-US"/>
          </a:p>
        </p:txBody>
      </p:sp>
    </p:spTree>
    <p:extLst>
      <p:ext uri="{BB962C8B-B14F-4D97-AF65-F5344CB8AC3E}">
        <p14:creationId xmlns:p14="http://schemas.microsoft.com/office/powerpoint/2010/main" val="275601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163BAB8F-175F-8F48-9189-C8973001722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62C1FB8-4F80-0940-838C-E826BA7F0980}"/>
              </a:ext>
            </a:extLst>
          </p:cNvPr>
          <p:cNvSpPr>
            <a:spLocks noGrp="1"/>
          </p:cNvSpPr>
          <p:nvPr>
            <p:ph type="title"/>
          </p:nvPr>
        </p:nvSpPr>
        <p:spPr/>
        <p:txBody>
          <a:bodyPr/>
          <a:lstStyle>
            <a:lvl1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E545665-702F-E243-B799-0F7BE8AC392E}"/>
              </a:ext>
            </a:extLst>
          </p:cNvPr>
          <p:cNvSpPr>
            <a:spLocks noGrp="1"/>
          </p:cNvSpPr>
          <p:nvPr>
            <p:ph sz="half" idx="1"/>
          </p:nvPr>
        </p:nvSpPr>
        <p:spPr>
          <a:xfrm>
            <a:off x="838200" y="1825625"/>
            <a:ext cx="5181600" cy="4351338"/>
          </a:xfrm>
        </p:spPr>
        <p:txBody>
          <a:bodyPr/>
          <a:lstStyle>
            <a:lvl1pPr>
              <a:defRPr sz="2400" b="1">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CDD2D77-9192-1B4C-A515-633BB2FDA035}"/>
              </a:ext>
            </a:extLst>
          </p:cNvPr>
          <p:cNvSpPr>
            <a:spLocks noGrp="1"/>
          </p:cNvSpPr>
          <p:nvPr>
            <p:ph sz="half" idx="2"/>
          </p:nvPr>
        </p:nvSpPr>
        <p:spPr>
          <a:xfrm>
            <a:off x="6172200" y="1825625"/>
            <a:ext cx="5181600" cy="4351338"/>
          </a:xfrm>
        </p:spPr>
        <p:txBody>
          <a:bodyPr/>
          <a:lstStyle>
            <a:lvl1pPr>
              <a:defRPr sz="2400" b="1">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448231E-6A01-2546-9F88-18E4BD2170F3}"/>
              </a:ext>
            </a:extLst>
          </p:cNvPr>
          <p:cNvSpPr>
            <a:spLocks noGrp="1"/>
          </p:cNvSpPr>
          <p:nvPr>
            <p:ph type="dt" sz="half" idx="10"/>
          </p:nvPr>
        </p:nvSpPr>
        <p:spPr/>
        <p:txBody>
          <a:bodyPr/>
          <a:lstStyle/>
          <a:p>
            <a:fld id="{B85B902A-FFDB-A44E-B811-7A420DD60211}" type="datetimeFigureOut">
              <a:rPr lang="en-US" smtClean="0"/>
              <a:t>3/13/2025</a:t>
            </a:fld>
            <a:endParaRPr lang="en-US"/>
          </a:p>
        </p:txBody>
      </p:sp>
      <p:sp>
        <p:nvSpPr>
          <p:cNvPr id="6" name="Footer Placeholder 5">
            <a:extLst>
              <a:ext uri="{FF2B5EF4-FFF2-40B4-BE49-F238E27FC236}">
                <a16:creationId xmlns:a16="http://schemas.microsoft.com/office/drawing/2014/main" id="{5E7AF866-A3DD-BC4E-9810-B9FB6178058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57425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0966AF31-7D83-EC45-ADD4-40343207326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F9B7766-664C-0B49-9315-5EBF973F5298}"/>
              </a:ext>
            </a:extLst>
          </p:cNvPr>
          <p:cNvSpPr>
            <a:spLocks noGrp="1"/>
          </p:cNvSpPr>
          <p:nvPr>
            <p:ph type="title"/>
          </p:nvPr>
        </p:nvSpPr>
        <p:spPr>
          <a:xfrm>
            <a:off x="839788" y="457200"/>
            <a:ext cx="3932237" cy="1600200"/>
          </a:xfrm>
        </p:spPr>
        <p:txBody>
          <a:bodyPr anchor="b"/>
          <a:lstStyle>
            <a:lvl1pPr>
              <a:defRPr sz="3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35087041-6925-9A45-8D2D-6847A005FA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427A2C0-FD84-5D49-871E-6E3F2346A9EB}"/>
              </a:ext>
            </a:extLst>
          </p:cNvPr>
          <p:cNvSpPr>
            <a:spLocks noGrp="1"/>
          </p:cNvSpPr>
          <p:nvPr>
            <p:ph type="body" sz="half" idx="2"/>
          </p:nvPr>
        </p:nvSpPr>
        <p:spPr>
          <a:xfrm>
            <a:off x="839788" y="2057400"/>
            <a:ext cx="3932237" cy="3811588"/>
          </a:xfrm>
        </p:spPr>
        <p:txBody>
          <a:bodyPr/>
          <a:lstStyle>
            <a:lvl1pPr marL="0" indent="0">
              <a:buNone/>
              <a:defRPr sz="16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854DB3E-20F9-154A-BC54-8D79F85AC8E7}"/>
              </a:ext>
            </a:extLst>
          </p:cNvPr>
          <p:cNvSpPr>
            <a:spLocks noGrp="1"/>
          </p:cNvSpPr>
          <p:nvPr>
            <p:ph type="dt" sz="half" idx="10"/>
          </p:nvPr>
        </p:nvSpPr>
        <p:spPr/>
        <p:txBody>
          <a:bodyPr/>
          <a:lstStyle/>
          <a:p>
            <a:fld id="{B85B902A-FFDB-A44E-B811-7A420DD60211}" type="datetimeFigureOut">
              <a:rPr lang="en-US" smtClean="0"/>
              <a:t>3/13/2025</a:t>
            </a:fld>
            <a:endParaRPr lang="en-US"/>
          </a:p>
        </p:txBody>
      </p:sp>
      <p:sp>
        <p:nvSpPr>
          <p:cNvPr id="6" name="Footer Placeholder 5">
            <a:extLst>
              <a:ext uri="{FF2B5EF4-FFF2-40B4-BE49-F238E27FC236}">
                <a16:creationId xmlns:a16="http://schemas.microsoft.com/office/drawing/2014/main" id="{0F646FF3-58A9-AE4F-A56C-D9744E02BD7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1238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104EE2-7247-3B4E-90B6-BB7F3B2954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B6D4A5D-99FA-474C-A49A-02C69A3AA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203E0EE-BD81-CB4D-AF2D-F0DA0972B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7A564-3BC0-2B43-AFB5-9925156566F6}" type="datetimeFigureOut">
              <a:rPr lang="en-US" smtClean="0"/>
              <a:t>3/13/2025</a:t>
            </a:fld>
            <a:endParaRPr lang="en-US"/>
          </a:p>
        </p:txBody>
      </p:sp>
      <p:sp>
        <p:nvSpPr>
          <p:cNvPr id="5" name="Footer Placeholder 4">
            <a:extLst>
              <a:ext uri="{FF2B5EF4-FFF2-40B4-BE49-F238E27FC236}">
                <a16:creationId xmlns:a16="http://schemas.microsoft.com/office/drawing/2014/main" id="{4CC609F7-EBDC-7E4D-9008-141EC35E0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EB90CC-65C5-B147-B398-B1B255D4B8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27242-FFF7-6741-8917-854578C7F4B5}" type="slidenum">
              <a:rPr lang="en-US" smtClean="0"/>
              <a:t>‹#›</a:t>
            </a:fld>
            <a:endParaRPr lang="en-US"/>
          </a:p>
        </p:txBody>
      </p:sp>
    </p:spTree>
    <p:extLst>
      <p:ext uri="{BB962C8B-B14F-4D97-AF65-F5344CB8AC3E}">
        <p14:creationId xmlns:p14="http://schemas.microsoft.com/office/powerpoint/2010/main" val="132157460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xStyles>
    <p:titleStyle>
      <a:lvl1pPr algn="l" defTabSz="914400" rtl="0" eaLnBrk="1" latinLnBrk="0" hangingPunct="1">
        <a:lnSpc>
          <a:spcPct val="90000"/>
        </a:lnSpc>
        <a:spcBef>
          <a:spcPct val="0"/>
        </a:spcBef>
        <a:buNone/>
        <a:defRPr sz="4800" b="1"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638294-BD46-A64D-B6A0-E0E49D94BF75}" type="datetimeFigureOut">
              <a:rPr lang="en-US" smtClean="0"/>
              <a:t>3/13/2025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4ADAE5-4C7F-5841-A6AC-B2351C60B350}" type="slidenum">
              <a:rPr lang="en-US" smtClean="0"/>
              <a:t>‹#›</a:t>
            </a:fld>
            <a:endParaRPr lang="en-US"/>
          </a:p>
        </p:txBody>
      </p:sp>
    </p:spTree>
    <p:extLst>
      <p:ext uri="{BB962C8B-B14F-4D97-AF65-F5344CB8AC3E}">
        <p14:creationId xmlns:p14="http://schemas.microsoft.com/office/powerpoint/2010/main" val="23723892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25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3" indent="-228563" algn="l" defTabSz="9142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0" indent="-228563" algn="l" defTabSz="9142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7" indent="-228563" algn="l" defTabSz="9142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44"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1"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98"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25"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1"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78" indent="-228563" algn="l" defTabSz="9142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4.svg"/><Relationship Id="rId11" Type="http://schemas.openxmlformats.org/officeDocument/2006/relationships/hyperlink" Target="https://ads.freestar.com/?utm_campaign=branding&amp;utm_medium=banner&amp;utm_source=lipsum.com&amp;utm_content=lipsumcom_right_siderail_1" TargetMode="External"/><Relationship Id="rId5" Type="http://schemas.openxmlformats.org/officeDocument/2006/relationships/image" Target="../media/image23.png"/><Relationship Id="rId10" Type="http://schemas.openxmlformats.org/officeDocument/2006/relationships/hyperlink" Target="https://ads.freestar.com/?utm_campaign=branding&amp;utm_medium=banner&amp;utm_source=lipsum.com&amp;utm_content=lipsumcom_left_siderail_1" TargetMode="External"/><Relationship Id="rId4" Type="http://schemas.openxmlformats.org/officeDocument/2006/relationships/image" Target="../media/image22.jpg"/><Relationship Id="rId9"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a:extLst>
              <a:ext uri="{FF2B5EF4-FFF2-40B4-BE49-F238E27FC236}">
                <a16:creationId xmlns:a16="http://schemas.microsoft.com/office/drawing/2014/main" id="{FE7E3210-282C-44F4-9CB2-1EC36FD9733A}"/>
              </a:ext>
            </a:extLst>
          </p:cNvPr>
          <p:cNvSpPr txBox="1">
            <a:spLocks/>
          </p:cNvSpPr>
          <p:nvPr/>
        </p:nvSpPr>
        <p:spPr>
          <a:xfrm>
            <a:off x="6300080" y="1669829"/>
            <a:ext cx="5704566" cy="14383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58E51"/>
                </a:solidFill>
                <a:effectLst/>
                <a:uLnTx/>
                <a:uFillTx/>
                <a:latin typeface="Open Sans" panose="020B0606030504020204" pitchFamily="34" charset="0"/>
                <a:ea typeface="Open Sans" panose="020B0606030504020204" pitchFamily="34" charset="0"/>
                <a:cs typeface="Open Sans" panose="020B0606030504020204" pitchFamily="34" charset="0"/>
              </a:rPr>
              <a:t>Preparation Seminar</a:t>
            </a:r>
          </a:p>
        </p:txBody>
      </p:sp>
      <p:sp>
        <p:nvSpPr>
          <p:cNvPr id="7" name="Subtitle 2">
            <a:extLst>
              <a:ext uri="{FF2B5EF4-FFF2-40B4-BE49-F238E27FC236}">
                <a16:creationId xmlns:a16="http://schemas.microsoft.com/office/drawing/2014/main" id="{81045AAB-2067-458E-A785-75654DA14AAE}"/>
              </a:ext>
            </a:extLst>
          </p:cNvPr>
          <p:cNvSpPr txBox="1">
            <a:spLocks/>
          </p:cNvSpPr>
          <p:nvPr/>
        </p:nvSpPr>
        <p:spPr>
          <a:xfrm>
            <a:off x="6716136" y="3914775"/>
            <a:ext cx="5172636" cy="27371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8A4D3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8A4D38"/>
                </a:solidFill>
                <a:effectLst/>
                <a:uLnTx/>
                <a:uFillTx/>
                <a:latin typeface="Open Sans" panose="020B0606030504020204" pitchFamily="34" charset="0"/>
                <a:ea typeface="Open Sans" panose="020B0606030504020204" pitchFamily="34" charset="0"/>
                <a:cs typeface="Open Sans" panose="020B0606030504020204" pitchFamily="34" charset="0"/>
              </a:rPr>
              <a:t>March </a:t>
            </a:r>
            <a:r>
              <a:rPr lang="en-US" sz="2000" dirty="0">
                <a:solidFill>
                  <a:srgbClr val="8A4D38"/>
                </a:solidFill>
              </a:rPr>
              <a:t>12</a:t>
            </a:r>
            <a:r>
              <a:rPr kumimoji="0" lang="en-US" sz="2000" b="1" i="0" u="none" strike="noStrike" kern="1200" cap="none" spc="0" normalizeH="0" baseline="0" noProof="0" dirty="0">
                <a:ln>
                  <a:noFill/>
                </a:ln>
                <a:solidFill>
                  <a:srgbClr val="8A4D38"/>
                </a:solidFill>
                <a:effectLst/>
                <a:uLnTx/>
                <a:uFillTx/>
                <a:latin typeface="Open Sans" panose="020B0606030504020204" pitchFamily="34" charset="0"/>
                <a:ea typeface="Open Sans" panose="020B0606030504020204" pitchFamily="34" charset="0"/>
                <a:cs typeface="Open Sans" panose="020B0606030504020204" pitchFamily="34" charset="0"/>
              </a:rPr>
              <a:t>, 2025</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8A4D3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8A4D3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04E33"/>
                </a:solidFill>
                <a:effectLst/>
                <a:uLnTx/>
                <a:uFillTx/>
                <a:latin typeface="Open Sans" panose="020B0606030504020204" pitchFamily="34" charset="0"/>
                <a:ea typeface="Open Sans" panose="020B0606030504020204" pitchFamily="34" charset="0"/>
                <a:cs typeface="Open Sans" panose="020B0606030504020204" pitchFamily="34" charset="0"/>
              </a:rPr>
              <a:t>Bob Morris</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04E33"/>
                </a:solidFill>
                <a:effectLst/>
                <a:uLnTx/>
                <a:uFillTx/>
                <a:latin typeface="Open Sans" panose="020B0606030504020204" pitchFamily="34" charset="0"/>
                <a:ea typeface="Open Sans" panose="020B0606030504020204" pitchFamily="34" charset="0"/>
                <a:cs typeface="Open Sans" panose="020B0606030504020204" pitchFamily="34" charset="0"/>
              </a:rPr>
              <a:t>Lance Energy Chair</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8A4D3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32B1350E-3713-4D84-81E5-541A082F657F}"/>
              </a:ext>
            </a:extLst>
          </p:cNvPr>
          <p:cNvPicPr>
            <a:picLocks noChangeAspect="1"/>
          </p:cNvPicPr>
          <p:nvPr/>
        </p:nvPicPr>
        <p:blipFill>
          <a:blip r:embed="rId2"/>
          <a:stretch>
            <a:fillRect/>
          </a:stretch>
        </p:blipFill>
        <p:spPr>
          <a:xfrm>
            <a:off x="6300079" y="377434"/>
            <a:ext cx="5732559" cy="898916"/>
          </a:xfrm>
          <a:prstGeom prst="rect">
            <a:avLst/>
          </a:prstGeom>
        </p:spPr>
      </p:pic>
      <p:pic>
        <p:nvPicPr>
          <p:cNvPr id="11" name="Picture 10">
            <a:extLst>
              <a:ext uri="{FF2B5EF4-FFF2-40B4-BE49-F238E27FC236}">
                <a16:creationId xmlns:a16="http://schemas.microsoft.com/office/drawing/2014/main" id="{5574A1B4-6B2C-4185-B35E-99C77763BBBB}"/>
              </a:ext>
            </a:extLst>
          </p:cNvPr>
          <p:cNvPicPr>
            <a:picLocks noChangeAspect="1"/>
          </p:cNvPicPr>
          <p:nvPr/>
        </p:nvPicPr>
        <p:blipFill rotWithShape="1">
          <a:blip r:embed="rId3"/>
          <a:srcRect l="48" t="348" r="55086" b="-348"/>
          <a:stretch/>
        </p:blipFill>
        <p:spPr>
          <a:xfrm>
            <a:off x="0" y="6168"/>
            <a:ext cx="5891921" cy="6894714"/>
          </a:xfrm>
          <a:prstGeom prst="rect">
            <a:avLst/>
          </a:prstGeom>
        </p:spPr>
      </p:pic>
    </p:spTree>
    <p:extLst>
      <p:ext uri="{BB962C8B-B14F-4D97-AF65-F5344CB8AC3E}">
        <p14:creationId xmlns:p14="http://schemas.microsoft.com/office/powerpoint/2010/main" val="2378296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FFCE-53B8-4959-A876-C866F7593CF3}"/>
              </a:ext>
            </a:extLst>
          </p:cNvPr>
          <p:cNvSpPr>
            <a:spLocks noGrp="1"/>
          </p:cNvSpPr>
          <p:nvPr>
            <p:ph type="title"/>
          </p:nvPr>
        </p:nvSpPr>
        <p:spPr>
          <a:xfrm>
            <a:off x="838200" y="241558"/>
            <a:ext cx="10515600" cy="1325563"/>
          </a:xfrm>
        </p:spPr>
        <p:txBody>
          <a:bodyPr/>
          <a:lstStyle/>
          <a:p>
            <a:pPr algn="ctr"/>
            <a:r>
              <a:rPr lang="en-US" dirty="0">
                <a:solidFill>
                  <a:schemeClr val="tx2"/>
                </a:solidFill>
              </a:rPr>
              <a:t>Explain the “Why” in One Minute</a:t>
            </a:r>
            <a:br>
              <a:rPr lang="en-US" dirty="0"/>
            </a:br>
            <a:r>
              <a:rPr lang="en-US" sz="3600" b="1" dirty="0">
                <a:solidFill>
                  <a:schemeClr val="accent2"/>
                </a:solidFill>
              </a:rPr>
              <a:t>Selling is Teaching</a:t>
            </a:r>
            <a:endParaRPr lang="en-US" b="1" dirty="0">
              <a:solidFill>
                <a:schemeClr val="accent2"/>
              </a:solidFill>
            </a:endParaRPr>
          </a:p>
        </p:txBody>
      </p:sp>
      <p:sp>
        <p:nvSpPr>
          <p:cNvPr id="3" name="Content Placeholder 2">
            <a:extLst>
              <a:ext uri="{FF2B5EF4-FFF2-40B4-BE49-F238E27FC236}">
                <a16:creationId xmlns:a16="http://schemas.microsoft.com/office/drawing/2014/main" id="{B0AAB2E7-C6F9-465D-82F8-0034FD47AD4E}"/>
              </a:ext>
            </a:extLst>
          </p:cNvPr>
          <p:cNvSpPr>
            <a:spLocks noGrp="1"/>
          </p:cNvSpPr>
          <p:nvPr>
            <p:ph idx="1"/>
          </p:nvPr>
        </p:nvSpPr>
        <p:spPr>
          <a:xfrm>
            <a:off x="525162" y="2583505"/>
            <a:ext cx="6205152" cy="2276819"/>
          </a:xfrm>
        </p:spPr>
        <p:txBody>
          <a:bodyPr>
            <a:normAutofit/>
          </a:bodyPr>
          <a:lstStyle/>
          <a:p>
            <a:r>
              <a:rPr lang="en-US" dirty="0"/>
              <a:t>Introduce yourself</a:t>
            </a:r>
          </a:p>
          <a:p>
            <a:r>
              <a:rPr lang="en-US" dirty="0"/>
              <a:t>Keep the message simple</a:t>
            </a:r>
          </a:p>
          <a:p>
            <a:r>
              <a:rPr lang="en-US" dirty="0"/>
              <a:t>Target: 1</a:t>
            </a:r>
            <a:r>
              <a:rPr lang="en-US" baseline="30000" dirty="0"/>
              <a:t>st</a:t>
            </a:r>
            <a:r>
              <a:rPr lang="en-US" dirty="0"/>
              <a:t> year Tech student</a:t>
            </a:r>
          </a:p>
          <a:p>
            <a:r>
              <a:rPr lang="en-US" dirty="0"/>
              <a:t>Think selling to a technical investor</a:t>
            </a:r>
          </a:p>
        </p:txBody>
      </p:sp>
      <p:pic>
        <p:nvPicPr>
          <p:cNvPr id="12" name="Picture 2">
            <a:extLst>
              <a:ext uri="{FF2B5EF4-FFF2-40B4-BE49-F238E27FC236}">
                <a16:creationId xmlns:a16="http://schemas.microsoft.com/office/drawing/2014/main" id="{9F935F32-8ADA-4474-8C60-0FDC6813A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0314" y="2463808"/>
            <a:ext cx="4269803" cy="284135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808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7EEFD9-B5EA-4165-B8D2-09C607CA7013}"/>
              </a:ext>
            </a:extLst>
          </p:cNvPr>
          <p:cNvSpPr>
            <a:spLocks noGrp="1"/>
          </p:cNvSpPr>
          <p:nvPr>
            <p:ph idx="1"/>
          </p:nvPr>
        </p:nvSpPr>
        <p:spPr>
          <a:xfrm>
            <a:off x="838200" y="2019834"/>
            <a:ext cx="10515600" cy="4351338"/>
          </a:xfrm>
        </p:spPr>
        <p:txBody>
          <a:bodyPr/>
          <a:lstStyle/>
          <a:p>
            <a:pPr marL="514350" indent="-514350">
              <a:buAutoNum type="arabicPeriod"/>
            </a:pPr>
            <a:endParaRPr lang="en-US" dirty="0"/>
          </a:p>
          <a:p>
            <a:pPr marL="514350" indent="-514350">
              <a:buAutoNum type="arabicPeriod"/>
            </a:pPr>
            <a:r>
              <a:rPr lang="en-US" dirty="0"/>
              <a:t>Define the context of your work: the problem/opportunity</a:t>
            </a:r>
          </a:p>
          <a:p>
            <a:pPr marL="514350" indent="-514350">
              <a:buAutoNum type="arabicPeriod"/>
            </a:pPr>
            <a:r>
              <a:rPr lang="en-US" dirty="0"/>
              <a:t>Explain the key points of your solution</a:t>
            </a:r>
          </a:p>
          <a:p>
            <a:pPr marL="514350" indent="-514350">
              <a:buAutoNum type="arabicPeriod"/>
            </a:pPr>
            <a:r>
              <a:rPr lang="en-US" dirty="0"/>
              <a:t>Conclude: explain the value, improved performance, better ROI,…</a:t>
            </a:r>
          </a:p>
          <a:p>
            <a:pPr marL="514350" indent="-514350">
              <a:buAutoNum type="arabicPeriod"/>
            </a:pPr>
            <a:endParaRPr lang="en-US" dirty="0"/>
          </a:p>
        </p:txBody>
      </p:sp>
      <p:sp>
        <p:nvSpPr>
          <p:cNvPr id="4" name="TextBox 3">
            <a:extLst>
              <a:ext uri="{FF2B5EF4-FFF2-40B4-BE49-F238E27FC236}">
                <a16:creationId xmlns:a16="http://schemas.microsoft.com/office/drawing/2014/main" id="{2892BE41-CE1C-4C84-902F-915BED78C474}"/>
              </a:ext>
            </a:extLst>
          </p:cNvPr>
          <p:cNvSpPr txBox="1"/>
          <p:nvPr/>
        </p:nvSpPr>
        <p:spPr>
          <a:xfrm>
            <a:off x="2427611" y="5834357"/>
            <a:ext cx="8124403" cy="400110"/>
          </a:xfrm>
          <a:prstGeom prst="rect">
            <a:avLst/>
          </a:prstGeom>
          <a:noFill/>
        </p:spPr>
        <p:txBody>
          <a:bodyPr wrap="square" rtlCol="0">
            <a:spAutoFit/>
          </a:bodyPr>
          <a:lstStyle/>
          <a:p>
            <a:r>
              <a:rPr lang="en-US" sz="2000" dirty="0">
                <a:solidFill>
                  <a:schemeClr val="accent2"/>
                </a:solidFill>
              </a:rPr>
              <a:t>For Examples:  https://www.youtube.com/watch?v=7lZ_nFcb_sI</a:t>
            </a:r>
          </a:p>
        </p:txBody>
      </p:sp>
      <p:sp>
        <p:nvSpPr>
          <p:cNvPr id="7" name="Title 1">
            <a:extLst>
              <a:ext uri="{FF2B5EF4-FFF2-40B4-BE49-F238E27FC236}">
                <a16:creationId xmlns:a16="http://schemas.microsoft.com/office/drawing/2014/main" id="{17AC119E-0866-4F96-85CD-F8F290A164D2}"/>
              </a:ext>
            </a:extLst>
          </p:cNvPr>
          <p:cNvSpPr txBox="1">
            <a:spLocks/>
          </p:cNvSpPr>
          <p:nvPr/>
        </p:nvSpPr>
        <p:spPr>
          <a:xfrm>
            <a:off x="242761" y="241558"/>
            <a:ext cx="11523058" cy="1325563"/>
          </a:xfrm>
          <a:prstGeom prst="rect">
            <a:avLst/>
          </a:prstGeom>
        </p:spPr>
        <p:txBody>
          <a:bodyPr vert="horz" lIns="91440" tIns="45720" rIns="91440" bIns="45720" rtlCol="0" anchor="ctr">
            <a:normAutofit/>
          </a:bodyPr>
          <a:lstStyle>
            <a:lvl1pPr algn="l" defTabSz="914254"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a:solidFill>
                  <a:schemeClr val="accent3"/>
                </a:solidFill>
              </a:rPr>
              <a:t>Design the One-Minute Why in Layman’s Terms</a:t>
            </a:r>
            <a:endParaRPr lang="en-US" b="1" dirty="0">
              <a:solidFill>
                <a:schemeClr val="accent3"/>
              </a:solidFill>
            </a:endParaRPr>
          </a:p>
        </p:txBody>
      </p:sp>
    </p:spTree>
    <p:extLst>
      <p:ext uri="{BB962C8B-B14F-4D97-AF65-F5344CB8AC3E}">
        <p14:creationId xmlns:p14="http://schemas.microsoft.com/office/powerpoint/2010/main" val="1481112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C0458F-CB94-4A66-90E9-CCC45BBE7C9F}"/>
              </a:ext>
            </a:extLst>
          </p:cNvPr>
          <p:cNvSpPr>
            <a:spLocks noGrp="1"/>
          </p:cNvSpPr>
          <p:nvPr>
            <p:ph type="title"/>
          </p:nvPr>
        </p:nvSpPr>
        <p:spPr>
          <a:xfrm>
            <a:off x="125104" y="133470"/>
            <a:ext cx="11941791" cy="1325563"/>
          </a:xfrm>
        </p:spPr>
        <p:txBody>
          <a:bodyPr>
            <a:normAutofit/>
          </a:bodyPr>
          <a:lstStyle/>
          <a:p>
            <a:pPr algn="ctr"/>
            <a:r>
              <a:rPr lang="en-US" sz="4000" b="1" dirty="0">
                <a:solidFill>
                  <a:schemeClr val="accent2"/>
                </a:solidFill>
              </a:rPr>
              <a:t>Tap Butte Mine Water for Dependable Economical Heat</a:t>
            </a:r>
          </a:p>
        </p:txBody>
      </p:sp>
      <p:pic>
        <p:nvPicPr>
          <p:cNvPr id="9" name="Picture 8">
            <a:extLst>
              <a:ext uri="{FF2B5EF4-FFF2-40B4-BE49-F238E27FC236}">
                <a16:creationId xmlns:a16="http://schemas.microsoft.com/office/drawing/2014/main" id="{3DED2199-2CC3-430C-A243-5AEC792082CB}"/>
              </a:ext>
            </a:extLst>
          </p:cNvPr>
          <p:cNvPicPr>
            <a:picLocks noChangeAspect="1"/>
          </p:cNvPicPr>
          <p:nvPr/>
        </p:nvPicPr>
        <p:blipFill>
          <a:blip r:embed="rId2"/>
          <a:stretch>
            <a:fillRect/>
          </a:stretch>
        </p:blipFill>
        <p:spPr>
          <a:xfrm>
            <a:off x="1814162" y="1402304"/>
            <a:ext cx="6870258" cy="5105032"/>
          </a:xfrm>
          <a:prstGeom prst="rect">
            <a:avLst/>
          </a:prstGeom>
        </p:spPr>
      </p:pic>
      <p:sp>
        <p:nvSpPr>
          <p:cNvPr id="14" name="TextBox 13">
            <a:extLst>
              <a:ext uri="{FF2B5EF4-FFF2-40B4-BE49-F238E27FC236}">
                <a16:creationId xmlns:a16="http://schemas.microsoft.com/office/drawing/2014/main" id="{25B5462E-9EEA-4FC8-A87F-1AC6EA148B3F}"/>
              </a:ext>
            </a:extLst>
          </p:cNvPr>
          <p:cNvSpPr txBox="1"/>
          <p:nvPr/>
        </p:nvSpPr>
        <p:spPr>
          <a:xfrm>
            <a:off x="4662612" y="3877014"/>
            <a:ext cx="716692" cy="279633"/>
          </a:xfrm>
          <a:prstGeom prst="rect">
            <a:avLst/>
          </a:prstGeom>
          <a:solidFill>
            <a:schemeClr val="bg1"/>
          </a:solidFill>
        </p:spPr>
        <p:txBody>
          <a:bodyPr wrap="square" rtlCol="0">
            <a:spAutoFit/>
          </a:bodyPr>
          <a:lstStyle/>
          <a:p>
            <a:endParaRPr lang="en-US"/>
          </a:p>
        </p:txBody>
      </p:sp>
      <p:sp>
        <p:nvSpPr>
          <p:cNvPr id="15" name="TextBox 14">
            <a:extLst>
              <a:ext uri="{FF2B5EF4-FFF2-40B4-BE49-F238E27FC236}">
                <a16:creationId xmlns:a16="http://schemas.microsoft.com/office/drawing/2014/main" id="{4ABCC61E-04B3-4F0A-9584-F926670F8A8E}"/>
              </a:ext>
            </a:extLst>
          </p:cNvPr>
          <p:cNvSpPr txBox="1"/>
          <p:nvPr/>
        </p:nvSpPr>
        <p:spPr>
          <a:xfrm>
            <a:off x="7257530" y="2103299"/>
            <a:ext cx="930878" cy="707886"/>
          </a:xfrm>
          <a:prstGeom prst="rect">
            <a:avLst/>
          </a:prstGeom>
          <a:solidFill>
            <a:schemeClr val="bg1"/>
          </a:solidFill>
        </p:spPr>
        <p:txBody>
          <a:bodyPr wrap="square" rtlCol="0">
            <a:spAutoFit/>
          </a:bodyPr>
          <a:lstStyle/>
          <a:p>
            <a:pPr algn="ctr"/>
            <a:r>
              <a:rPr lang="en-US" sz="2000" b="1" dirty="0"/>
              <a:t>UMEC Shop</a:t>
            </a:r>
          </a:p>
        </p:txBody>
      </p:sp>
      <p:sp>
        <p:nvSpPr>
          <p:cNvPr id="16" name="TextBox 15">
            <a:extLst>
              <a:ext uri="{FF2B5EF4-FFF2-40B4-BE49-F238E27FC236}">
                <a16:creationId xmlns:a16="http://schemas.microsoft.com/office/drawing/2014/main" id="{19ACC83E-BA7E-46B4-99AD-3462012E63B5}"/>
              </a:ext>
            </a:extLst>
          </p:cNvPr>
          <p:cNvSpPr txBox="1"/>
          <p:nvPr/>
        </p:nvSpPr>
        <p:spPr>
          <a:xfrm>
            <a:off x="1705864" y="4283143"/>
            <a:ext cx="1352212" cy="707886"/>
          </a:xfrm>
          <a:prstGeom prst="rect">
            <a:avLst/>
          </a:prstGeom>
          <a:solidFill>
            <a:schemeClr val="bg1"/>
          </a:solidFill>
        </p:spPr>
        <p:txBody>
          <a:bodyPr wrap="square" rtlCol="0">
            <a:spAutoFit/>
          </a:bodyPr>
          <a:lstStyle/>
          <a:p>
            <a:pPr algn="ctr"/>
            <a:r>
              <a:rPr lang="en-US" sz="2000" b="1" dirty="0"/>
              <a:t>Orphan Boy Mine</a:t>
            </a:r>
          </a:p>
        </p:txBody>
      </p:sp>
      <p:sp>
        <p:nvSpPr>
          <p:cNvPr id="17" name="TextBox 16">
            <a:extLst>
              <a:ext uri="{FF2B5EF4-FFF2-40B4-BE49-F238E27FC236}">
                <a16:creationId xmlns:a16="http://schemas.microsoft.com/office/drawing/2014/main" id="{DCF3CC54-C177-47DA-9005-84321711785C}"/>
              </a:ext>
            </a:extLst>
          </p:cNvPr>
          <p:cNvSpPr txBox="1"/>
          <p:nvPr/>
        </p:nvSpPr>
        <p:spPr>
          <a:xfrm>
            <a:off x="2137895" y="5609444"/>
            <a:ext cx="514686" cy="881449"/>
          </a:xfrm>
          <a:prstGeom prst="rect">
            <a:avLst/>
          </a:prstGeom>
          <a:solidFill>
            <a:schemeClr val="tx2">
              <a:lumMod val="50000"/>
              <a:lumOff val="50000"/>
              <a:alpha val="50000"/>
            </a:schemeClr>
          </a:solidFill>
        </p:spPr>
        <p:txBody>
          <a:bodyPr wrap="square" rtlCol="0">
            <a:spAutoFit/>
          </a:bodyPr>
          <a:lstStyle/>
          <a:p>
            <a:endParaRPr lang="en-US" dirty="0"/>
          </a:p>
        </p:txBody>
      </p:sp>
      <p:sp>
        <p:nvSpPr>
          <p:cNvPr id="18" name="TextBox 17">
            <a:extLst>
              <a:ext uri="{FF2B5EF4-FFF2-40B4-BE49-F238E27FC236}">
                <a16:creationId xmlns:a16="http://schemas.microsoft.com/office/drawing/2014/main" id="{B38F0413-914A-4A4C-972D-541A4EA7EAB6}"/>
              </a:ext>
            </a:extLst>
          </p:cNvPr>
          <p:cNvSpPr txBox="1"/>
          <p:nvPr/>
        </p:nvSpPr>
        <p:spPr>
          <a:xfrm>
            <a:off x="1404727" y="5511560"/>
            <a:ext cx="733168" cy="369332"/>
          </a:xfrm>
          <a:prstGeom prst="rect">
            <a:avLst/>
          </a:prstGeom>
          <a:noFill/>
        </p:spPr>
        <p:txBody>
          <a:bodyPr wrap="square" rtlCol="0">
            <a:spAutoFit/>
          </a:bodyPr>
          <a:lstStyle/>
          <a:p>
            <a:r>
              <a:rPr lang="en-US" dirty="0">
                <a:solidFill>
                  <a:srgbClr val="FF0000"/>
                </a:solidFill>
              </a:rPr>
              <a:t>78</a:t>
            </a:r>
            <a:r>
              <a:rPr lang="en-US" dirty="0">
                <a:solidFill>
                  <a:srgbClr val="FF0000"/>
                </a:solidFill>
                <a:latin typeface="Cambria Math" panose="02040503050406030204" pitchFamily="18" charset="0"/>
                <a:ea typeface="Cambria Math" panose="02040503050406030204" pitchFamily="18" charset="0"/>
              </a:rPr>
              <a:t>°</a:t>
            </a:r>
            <a:r>
              <a:rPr lang="en-US" dirty="0">
                <a:solidFill>
                  <a:srgbClr val="FF0000"/>
                </a:solidFill>
              </a:rPr>
              <a:t>F</a:t>
            </a:r>
          </a:p>
        </p:txBody>
      </p:sp>
      <p:sp>
        <p:nvSpPr>
          <p:cNvPr id="19" name="TextBox 18">
            <a:extLst>
              <a:ext uri="{FF2B5EF4-FFF2-40B4-BE49-F238E27FC236}">
                <a16:creationId xmlns:a16="http://schemas.microsoft.com/office/drawing/2014/main" id="{8A1137AC-9CF2-488B-9D76-05E7D815AB6B}"/>
              </a:ext>
            </a:extLst>
          </p:cNvPr>
          <p:cNvSpPr txBox="1"/>
          <p:nvPr/>
        </p:nvSpPr>
        <p:spPr>
          <a:xfrm>
            <a:off x="7416896" y="2712842"/>
            <a:ext cx="830381" cy="369332"/>
          </a:xfrm>
          <a:prstGeom prst="rect">
            <a:avLst/>
          </a:prstGeom>
          <a:noFill/>
        </p:spPr>
        <p:txBody>
          <a:bodyPr wrap="square" rtlCol="0">
            <a:spAutoFit/>
          </a:bodyPr>
          <a:lstStyle/>
          <a:p>
            <a:r>
              <a:rPr lang="en-US" dirty="0">
                <a:solidFill>
                  <a:srgbClr val="FF0000"/>
                </a:solidFill>
                <a:latin typeface="Cambria Math" panose="02040503050406030204" pitchFamily="18" charset="0"/>
                <a:ea typeface="Cambria Math" panose="02040503050406030204" pitchFamily="18" charset="0"/>
              </a:rPr>
              <a:t>+60°</a:t>
            </a:r>
            <a:r>
              <a:rPr lang="en-US" dirty="0">
                <a:solidFill>
                  <a:srgbClr val="FF0000"/>
                </a:solidFill>
              </a:rPr>
              <a:t>F</a:t>
            </a:r>
          </a:p>
        </p:txBody>
      </p:sp>
      <p:sp>
        <p:nvSpPr>
          <p:cNvPr id="20" name="TextBox 19">
            <a:extLst>
              <a:ext uri="{FF2B5EF4-FFF2-40B4-BE49-F238E27FC236}">
                <a16:creationId xmlns:a16="http://schemas.microsoft.com/office/drawing/2014/main" id="{8D377E98-0D30-4843-B78A-F247AF3B62AA}"/>
              </a:ext>
            </a:extLst>
          </p:cNvPr>
          <p:cNvSpPr txBox="1"/>
          <p:nvPr/>
        </p:nvSpPr>
        <p:spPr>
          <a:xfrm>
            <a:off x="3804672" y="5617682"/>
            <a:ext cx="1660005" cy="707886"/>
          </a:xfrm>
          <a:prstGeom prst="rect">
            <a:avLst/>
          </a:prstGeom>
          <a:noFill/>
          <a:ln w="25400">
            <a:solidFill>
              <a:schemeClr val="accent2"/>
            </a:solidFill>
          </a:ln>
        </p:spPr>
        <p:txBody>
          <a:bodyPr wrap="square" rtlCol="0">
            <a:spAutoFit/>
          </a:bodyPr>
          <a:lstStyle/>
          <a:p>
            <a:r>
              <a:rPr lang="en-US" sz="2000" dirty="0">
                <a:solidFill>
                  <a:schemeClr val="accent2"/>
                </a:solidFill>
              </a:rPr>
              <a:t>Passive heat exchanger</a:t>
            </a:r>
          </a:p>
        </p:txBody>
      </p:sp>
      <p:cxnSp>
        <p:nvCxnSpPr>
          <p:cNvPr id="21" name="Straight Arrow Connector 20">
            <a:extLst>
              <a:ext uri="{FF2B5EF4-FFF2-40B4-BE49-F238E27FC236}">
                <a16:creationId xmlns:a16="http://schemas.microsoft.com/office/drawing/2014/main" id="{A7A29F93-333A-48BE-87C7-402DB4400E26}"/>
              </a:ext>
            </a:extLst>
          </p:cNvPr>
          <p:cNvCxnSpPr>
            <a:cxnSpLocks/>
          </p:cNvCxnSpPr>
          <p:nvPr/>
        </p:nvCxnSpPr>
        <p:spPr>
          <a:xfrm flipH="1" flipV="1">
            <a:off x="3157770" y="5320908"/>
            <a:ext cx="641446" cy="300869"/>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DFA7122-DFC0-4547-8C61-ED9A13D94F3D}"/>
              </a:ext>
            </a:extLst>
          </p:cNvPr>
          <p:cNvSpPr txBox="1"/>
          <p:nvPr/>
        </p:nvSpPr>
        <p:spPr>
          <a:xfrm>
            <a:off x="8684420" y="3417117"/>
            <a:ext cx="2443350" cy="707886"/>
          </a:xfrm>
          <a:prstGeom prst="rect">
            <a:avLst/>
          </a:prstGeom>
          <a:noFill/>
          <a:ln w="25400">
            <a:solidFill>
              <a:schemeClr val="accent2"/>
            </a:solidFill>
          </a:ln>
        </p:spPr>
        <p:txBody>
          <a:bodyPr wrap="square" rtlCol="0">
            <a:spAutoFit/>
          </a:bodyPr>
          <a:lstStyle/>
          <a:p>
            <a:r>
              <a:rPr lang="en-US" sz="2000" dirty="0">
                <a:solidFill>
                  <a:schemeClr val="accent2"/>
                </a:solidFill>
              </a:rPr>
              <a:t>PEX hydronic concrete floor</a:t>
            </a:r>
          </a:p>
        </p:txBody>
      </p:sp>
      <p:cxnSp>
        <p:nvCxnSpPr>
          <p:cNvPr id="23" name="Straight Arrow Connector 22">
            <a:extLst>
              <a:ext uri="{FF2B5EF4-FFF2-40B4-BE49-F238E27FC236}">
                <a16:creationId xmlns:a16="http://schemas.microsoft.com/office/drawing/2014/main" id="{EE119F0E-D891-4351-A559-4D2D197C1059}"/>
              </a:ext>
            </a:extLst>
          </p:cNvPr>
          <p:cNvCxnSpPr>
            <a:cxnSpLocks/>
          </p:cNvCxnSpPr>
          <p:nvPr/>
        </p:nvCxnSpPr>
        <p:spPr>
          <a:xfrm flipH="1" flipV="1">
            <a:off x="8042974" y="3128131"/>
            <a:ext cx="641446" cy="300869"/>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740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E9B4-C6D6-4241-9A2F-22F17EC6400E}"/>
              </a:ext>
            </a:extLst>
          </p:cNvPr>
          <p:cNvSpPr>
            <a:spLocks noGrp="1"/>
          </p:cNvSpPr>
          <p:nvPr>
            <p:ph type="title"/>
          </p:nvPr>
        </p:nvSpPr>
        <p:spPr>
          <a:xfrm>
            <a:off x="838200" y="150943"/>
            <a:ext cx="10515600" cy="1325563"/>
          </a:xfrm>
        </p:spPr>
        <p:txBody>
          <a:bodyPr/>
          <a:lstStyle/>
          <a:p>
            <a:pPr algn="ctr"/>
            <a:r>
              <a:rPr lang="en-US" dirty="0">
                <a:solidFill>
                  <a:schemeClr val="accent1"/>
                </a:solidFill>
              </a:rPr>
              <a:t>Score Technical and Scientific Points</a:t>
            </a:r>
          </a:p>
        </p:txBody>
      </p:sp>
      <p:sp>
        <p:nvSpPr>
          <p:cNvPr id="3" name="Content Placeholder 2">
            <a:extLst>
              <a:ext uri="{FF2B5EF4-FFF2-40B4-BE49-F238E27FC236}">
                <a16:creationId xmlns:a16="http://schemas.microsoft.com/office/drawing/2014/main" id="{67149133-19D0-4245-BE1A-C0844F5A9A20}"/>
              </a:ext>
            </a:extLst>
          </p:cNvPr>
          <p:cNvSpPr>
            <a:spLocks noGrp="1"/>
          </p:cNvSpPr>
          <p:nvPr>
            <p:ph idx="1"/>
          </p:nvPr>
        </p:nvSpPr>
        <p:spPr/>
        <p:txBody>
          <a:bodyPr/>
          <a:lstStyle/>
          <a:p>
            <a:r>
              <a:rPr lang="en-US" dirty="0"/>
              <a:t>Use the scientific method</a:t>
            </a:r>
          </a:p>
          <a:p>
            <a:pPr lvl="1"/>
            <a:r>
              <a:rPr lang="en-US" dirty="0"/>
              <a:t>Background, Methods, Results, Discussion, Conclusion</a:t>
            </a:r>
          </a:p>
          <a:p>
            <a:endParaRPr lang="en-US" dirty="0"/>
          </a:p>
          <a:p>
            <a:r>
              <a:rPr lang="en-US" dirty="0"/>
              <a:t>Demonstrate use of 1</a:t>
            </a:r>
            <a:r>
              <a:rPr lang="en-US" baseline="30000" dirty="0"/>
              <a:t>st</a:t>
            </a:r>
            <a:r>
              <a:rPr lang="en-US" dirty="0"/>
              <a:t> principles </a:t>
            </a:r>
          </a:p>
          <a:p>
            <a:pPr lvl="1"/>
            <a:r>
              <a:rPr lang="en-US" dirty="0" err="1"/>
              <a:t>e.g</a:t>
            </a:r>
            <a:r>
              <a:rPr lang="en-US" dirty="0"/>
              <a:t>, F = MA</a:t>
            </a:r>
          </a:p>
          <a:p>
            <a:pPr lvl="1"/>
            <a:r>
              <a:rPr lang="en-US" dirty="0"/>
              <a:t>Reference Engineering Standards</a:t>
            </a:r>
          </a:p>
          <a:p>
            <a:endParaRPr lang="en-US" dirty="0"/>
          </a:p>
          <a:p>
            <a:r>
              <a:rPr lang="en-US" dirty="0"/>
              <a:t>Justify decisions w/ science &amp; engineering</a:t>
            </a:r>
          </a:p>
          <a:p>
            <a:pPr lvl="1"/>
            <a:r>
              <a:rPr lang="en-US" dirty="0"/>
              <a:t>Validation by analysis and/or test</a:t>
            </a:r>
          </a:p>
          <a:p>
            <a:endParaRPr lang="en-US" dirty="0"/>
          </a:p>
          <a:p>
            <a:endParaRPr lang="en-US" dirty="0"/>
          </a:p>
        </p:txBody>
      </p:sp>
      <p:pic>
        <p:nvPicPr>
          <p:cNvPr id="5" name="Picture 4">
            <a:extLst>
              <a:ext uri="{FF2B5EF4-FFF2-40B4-BE49-F238E27FC236}">
                <a16:creationId xmlns:a16="http://schemas.microsoft.com/office/drawing/2014/main" id="{34FC1737-73FF-4F46-8AB7-E1F26E369355}"/>
              </a:ext>
            </a:extLst>
          </p:cNvPr>
          <p:cNvPicPr>
            <a:picLocks noChangeAspect="1"/>
          </p:cNvPicPr>
          <p:nvPr/>
        </p:nvPicPr>
        <p:blipFill rotWithShape="1">
          <a:blip r:embed="rId2"/>
          <a:srcRect l="20187" r="6222"/>
          <a:stretch/>
        </p:blipFill>
        <p:spPr>
          <a:xfrm>
            <a:off x="8703011" y="2191265"/>
            <a:ext cx="2930265" cy="2616632"/>
          </a:xfrm>
          <a:prstGeom prst="rect">
            <a:avLst/>
          </a:prstGeom>
          <a:effectLst>
            <a:softEdge rad="31750"/>
          </a:effectLst>
        </p:spPr>
      </p:pic>
    </p:spTree>
    <p:extLst>
      <p:ext uri="{BB962C8B-B14F-4D97-AF65-F5344CB8AC3E}">
        <p14:creationId xmlns:p14="http://schemas.microsoft.com/office/powerpoint/2010/main" val="1717640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CAE9-D272-4FB7-881E-6D2304AE040D}"/>
              </a:ext>
            </a:extLst>
          </p:cNvPr>
          <p:cNvSpPr>
            <a:spLocks noGrp="1"/>
          </p:cNvSpPr>
          <p:nvPr>
            <p:ph type="title"/>
          </p:nvPr>
        </p:nvSpPr>
        <p:spPr>
          <a:xfrm>
            <a:off x="267729" y="27373"/>
            <a:ext cx="11623589" cy="1010593"/>
          </a:xfrm>
        </p:spPr>
        <p:txBody>
          <a:bodyPr/>
          <a:lstStyle/>
          <a:p>
            <a:r>
              <a:rPr lang="en-US" dirty="0"/>
              <a:t>Organize, Prepare, and Practice Your Presentation</a:t>
            </a:r>
          </a:p>
        </p:txBody>
      </p:sp>
      <p:sp>
        <p:nvSpPr>
          <p:cNvPr id="3" name="Content Placeholder 2">
            <a:extLst>
              <a:ext uri="{FF2B5EF4-FFF2-40B4-BE49-F238E27FC236}">
                <a16:creationId xmlns:a16="http://schemas.microsoft.com/office/drawing/2014/main" id="{778E11FE-4196-423D-940A-1BCDB07F2847}"/>
              </a:ext>
            </a:extLst>
          </p:cNvPr>
          <p:cNvSpPr>
            <a:spLocks noGrp="1"/>
          </p:cNvSpPr>
          <p:nvPr>
            <p:ph idx="1"/>
          </p:nvPr>
        </p:nvSpPr>
        <p:spPr/>
        <p:txBody>
          <a:bodyPr>
            <a:normAutofit lnSpcReduction="10000"/>
          </a:bodyPr>
          <a:lstStyle/>
          <a:p>
            <a:r>
              <a:rPr lang="en-US" dirty="0"/>
              <a:t>OK to be nervous</a:t>
            </a:r>
          </a:p>
          <a:p>
            <a:r>
              <a:rPr lang="en-US" dirty="0"/>
              <a:t>Be yourself.   Be professional.</a:t>
            </a:r>
          </a:p>
          <a:p>
            <a:r>
              <a:rPr lang="en-US" dirty="0"/>
              <a:t>Take pride in your quality work</a:t>
            </a:r>
          </a:p>
          <a:p>
            <a:r>
              <a:rPr lang="en-US" dirty="0"/>
              <a:t>Welcome guests promptly</a:t>
            </a:r>
          </a:p>
          <a:p>
            <a:r>
              <a:rPr lang="en-US" dirty="0"/>
              <a:t>Be friendly.   Smile!</a:t>
            </a:r>
          </a:p>
          <a:p>
            <a:r>
              <a:rPr lang="en-US" dirty="0"/>
              <a:t>Memorize your One Minute Why</a:t>
            </a:r>
          </a:p>
          <a:p>
            <a:r>
              <a:rPr lang="en-US" dirty="0"/>
              <a:t>Use the poster as a prop</a:t>
            </a:r>
          </a:p>
          <a:p>
            <a:r>
              <a:rPr lang="en-US" dirty="0"/>
              <a:t>Use your hands</a:t>
            </a:r>
          </a:p>
          <a:p>
            <a:r>
              <a:rPr lang="en-US" dirty="0"/>
              <a:t>Practice, practice, practice</a:t>
            </a:r>
          </a:p>
        </p:txBody>
      </p:sp>
      <p:pic>
        <p:nvPicPr>
          <p:cNvPr id="5" name="Picture 4">
            <a:extLst>
              <a:ext uri="{FF2B5EF4-FFF2-40B4-BE49-F238E27FC236}">
                <a16:creationId xmlns:a16="http://schemas.microsoft.com/office/drawing/2014/main" id="{D04CE84F-E6F8-454C-9898-DF1F577244F3}"/>
              </a:ext>
            </a:extLst>
          </p:cNvPr>
          <p:cNvPicPr>
            <a:picLocks noChangeAspect="1"/>
          </p:cNvPicPr>
          <p:nvPr/>
        </p:nvPicPr>
        <p:blipFill>
          <a:blip r:embed="rId2"/>
          <a:stretch>
            <a:fillRect/>
          </a:stretch>
        </p:blipFill>
        <p:spPr>
          <a:xfrm>
            <a:off x="7240223" y="1230097"/>
            <a:ext cx="3485441" cy="5463338"/>
          </a:xfrm>
          <a:prstGeom prst="rect">
            <a:avLst/>
          </a:prstGeom>
        </p:spPr>
      </p:pic>
    </p:spTree>
    <p:extLst>
      <p:ext uri="{BB962C8B-B14F-4D97-AF65-F5344CB8AC3E}">
        <p14:creationId xmlns:p14="http://schemas.microsoft.com/office/powerpoint/2010/main" val="3453951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0EF29-D943-450B-A625-20EBA4F17254}"/>
              </a:ext>
            </a:extLst>
          </p:cNvPr>
          <p:cNvSpPr>
            <a:spLocks noGrp="1"/>
          </p:cNvSpPr>
          <p:nvPr>
            <p:ph type="title"/>
          </p:nvPr>
        </p:nvSpPr>
        <p:spPr/>
        <p:txBody>
          <a:bodyPr/>
          <a:lstStyle/>
          <a:p>
            <a:r>
              <a:rPr lang="en-US" dirty="0"/>
              <a:t>Sell the Value</a:t>
            </a:r>
          </a:p>
        </p:txBody>
      </p:sp>
      <p:sp>
        <p:nvSpPr>
          <p:cNvPr id="3" name="Content Placeholder 2">
            <a:extLst>
              <a:ext uri="{FF2B5EF4-FFF2-40B4-BE49-F238E27FC236}">
                <a16:creationId xmlns:a16="http://schemas.microsoft.com/office/drawing/2014/main" id="{550D47EB-EA11-43A3-8870-20706B466915}"/>
              </a:ext>
            </a:extLst>
          </p:cNvPr>
          <p:cNvSpPr>
            <a:spLocks noGrp="1"/>
          </p:cNvSpPr>
          <p:nvPr>
            <p:ph idx="1"/>
          </p:nvPr>
        </p:nvSpPr>
        <p:spPr>
          <a:xfrm>
            <a:off x="838200" y="1825625"/>
            <a:ext cx="7358449" cy="4351338"/>
          </a:xfrm>
        </p:spPr>
        <p:txBody>
          <a:bodyPr/>
          <a:lstStyle/>
          <a:p>
            <a:r>
              <a:rPr lang="en-US" dirty="0"/>
              <a:t>Show a compelling and/or creative solution</a:t>
            </a:r>
          </a:p>
          <a:p>
            <a:pPr lvl="1"/>
            <a:r>
              <a:rPr lang="en-US" dirty="0"/>
              <a:t>Improves performance</a:t>
            </a:r>
          </a:p>
          <a:p>
            <a:pPr lvl="1"/>
            <a:r>
              <a:rPr lang="en-US" dirty="0"/>
              <a:t>Reduces cost</a:t>
            </a:r>
          </a:p>
          <a:p>
            <a:pPr lvl="1"/>
            <a:r>
              <a:rPr lang="en-US" dirty="0"/>
              <a:t>Provides a new capability</a:t>
            </a:r>
          </a:p>
          <a:p>
            <a:r>
              <a:rPr lang="en-US" dirty="0"/>
              <a:t>Validate your results</a:t>
            </a:r>
          </a:p>
          <a:p>
            <a:pPr lvl="1"/>
            <a:r>
              <a:rPr lang="en-US" dirty="0"/>
              <a:t>Show economic, performance, or capability advantages</a:t>
            </a:r>
          </a:p>
          <a:p>
            <a:pPr lvl="1"/>
            <a:r>
              <a:rPr lang="en-US" dirty="0"/>
              <a:t>Back up conclusions with engineering proof:  analysis and/or test</a:t>
            </a:r>
          </a:p>
        </p:txBody>
      </p:sp>
      <p:pic>
        <p:nvPicPr>
          <p:cNvPr id="5" name="Picture 4">
            <a:extLst>
              <a:ext uri="{FF2B5EF4-FFF2-40B4-BE49-F238E27FC236}">
                <a16:creationId xmlns:a16="http://schemas.microsoft.com/office/drawing/2014/main" id="{6FA88F2B-7DA5-4A65-B76B-BAFD82F7EAF4}"/>
              </a:ext>
            </a:extLst>
          </p:cNvPr>
          <p:cNvPicPr>
            <a:picLocks noChangeAspect="1"/>
          </p:cNvPicPr>
          <p:nvPr/>
        </p:nvPicPr>
        <p:blipFill>
          <a:blip r:embed="rId2"/>
          <a:stretch>
            <a:fillRect/>
          </a:stretch>
        </p:blipFill>
        <p:spPr>
          <a:xfrm>
            <a:off x="7928925" y="779890"/>
            <a:ext cx="3639058" cy="5506218"/>
          </a:xfrm>
          <a:prstGeom prst="rect">
            <a:avLst/>
          </a:prstGeom>
          <a:effectLst>
            <a:softEdge rad="63500"/>
          </a:effectLst>
        </p:spPr>
      </p:pic>
    </p:spTree>
    <p:extLst>
      <p:ext uri="{BB962C8B-B14F-4D97-AF65-F5344CB8AC3E}">
        <p14:creationId xmlns:p14="http://schemas.microsoft.com/office/powerpoint/2010/main" val="1906752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een and white logo&#10;&#10;AI-generated content may be incorrect.">
            <a:extLst>
              <a:ext uri="{FF2B5EF4-FFF2-40B4-BE49-F238E27FC236}">
                <a16:creationId xmlns:a16="http://schemas.microsoft.com/office/drawing/2014/main" id="{2D5C6938-3454-6A79-C0F7-21CA601356BB}"/>
              </a:ext>
            </a:extLst>
          </p:cNvPr>
          <p:cNvPicPr>
            <a:picLocks noChangeAspect="1"/>
          </p:cNvPicPr>
          <p:nvPr/>
        </p:nvPicPr>
        <p:blipFill>
          <a:blip r:embed="rId3"/>
          <a:stretch>
            <a:fillRect/>
          </a:stretch>
        </p:blipFill>
        <p:spPr>
          <a:xfrm>
            <a:off x="4742450" y="398912"/>
            <a:ext cx="2664510" cy="630729"/>
          </a:xfrm>
          <a:prstGeom prst="rect">
            <a:avLst/>
          </a:prstGeom>
        </p:spPr>
      </p:pic>
      <p:pic>
        <p:nvPicPr>
          <p:cNvPr id="15" name="Picture 14" descr="A green hammer and pick&#10;&#10;AI-generated content may be incorrect.">
            <a:extLst>
              <a:ext uri="{FF2B5EF4-FFF2-40B4-BE49-F238E27FC236}">
                <a16:creationId xmlns:a16="http://schemas.microsoft.com/office/drawing/2014/main" id="{2E0E11CF-3704-7793-D8F6-F71153102BBB}"/>
              </a:ext>
            </a:extLst>
          </p:cNvPr>
          <p:cNvPicPr>
            <a:picLocks noChangeAspect="1"/>
          </p:cNvPicPr>
          <p:nvPr/>
        </p:nvPicPr>
        <p:blipFill>
          <a:blip r:embed="rId4"/>
          <a:stretch>
            <a:fillRect/>
          </a:stretch>
        </p:blipFill>
        <p:spPr>
          <a:xfrm>
            <a:off x="4610049" y="6044797"/>
            <a:ext cx="636395" cy="539168"/>
          </a:xfrm>
          <a:prstGeom prst="rect">
            <a:avLst/>
          </a:prstGeom>
        </p:spPr>
      </p:pic>
      <p:pic>
        <p:nvPicPr>
          <p:cNvPr id="18" name="Graphic 17" descr="Pie chart with solid fill">
            <a:extLst>
              <a:ext uri="{FF2B5EF4-FFF2-40B4-BE49-F238E27FC236}">
                <a16:creationId xmlns:a16="http://schemas.microsoft.com/office/drawing/2014/main" id="{D62A3AE2-9E27-60D2-F5BA-3A8FA193D4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18182" y="2128417"/>
            <a:ext cx="1656523" cy="1656523"/>
          </a:xfrm>
          <a:prstGeom prst="rect">
            <a:avLst/>
          </a:prstGeom>
        </p:spPr>
      </p:pic>
      <p:pic>
        <p:nvPicPr>
          <p:cNvPr id="20" name="Graphic 19" descr="Signal with solid fill">
            <a:extLst>
              <a:ext uri="{FF2B5EF4-FFF2-40B4-BE49-F238E27FC236}">
                <a16:creationId xmlns:a16="http://schemas.microsoft.com/office/drawing/2014/main" id="{DBCFEBF3-85BC-5F1A-1523-13FA94AFAB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33866" y="2122496"/>
            <a:ext cx="1656523" cy="1656523"/>
          </a:xfrm>
          <a:prstGeom prst="rect">
            <a:avLst/>
          </a:prstGeom>
        </p:spPr>
      </p:pic>
      <p:sp>
        <p:nvSpPr>
          <p:cNvPr id="21" name="TextBox 20">
            <a:extLst>
              <a:ext uri="{FF2B5EF4-FFF2-40B4-BE49-F238E27FC236}">
                <a16:creationId xmlns:a16="http://schemas.microsoft.com/office/drawing/2014/main" id="{0E5E2B97-67F9-C926-50A1-D9017BD471AE}"/>
              </a:ext>
            </a:extLst>
          </p:cNvPr>
          <p:cNvSpPr txBox="1"/>
          <p:nvPr/>
        </p:nvSpPr>
        <p:spPr>
          <a:xfrm>
            <a:off x="4791182" y="1154517"/>
            <a:ext cx="2567047" cy="711157"/>
          </a:xfrm>
          <a:prstGeom prst="rect">
            <a:avLst/>
          </a:prstGeom>
          <a:noFill/>
        </p:spPr>
        <p:txBody>
          <a:bodyPr wrap="square" rtlCol="0">
            <a:spAutoFit/>
          </a:bodyPr>
          <a:lstStyle/>
          <a:p>
            <a:pPr algn="ctr" defTabSz="95235"/>
            <a:r>
              <a:rPr lang="en-US" sz="2187" b="1" dirty="0">
                <a:solidFill>
                  <a:srgbClr val="1F4E30"/>
                </a:solidFill>
                <a:latin typeface="Open Sans" panose="020B0606030504020204" pitchFamily="34" charset="0"/>
                <a:ea typeface="Open Sans" panose="020B0606030504020204" pitchFamily="34" charset="0"/>
                <a:cs typeface="Open Sans" panose="020B0606030504020204" pitchFamily="34" charset="0"/>
              </a:rPr>
              <a:t>PROJECT TITLE</a:t>
            </a:r>
          </a:p>
          <a:p>
            <a:pPr algn="ctr" defTabSz="95235"/>
            <a:r>
              <a:rPr lang="en-US" sz="917" dirty="0">
                <a:solidFill>
                  <a:prstClr val="black"/>
                </a:solidFill>
                <a:latin typeface="Open Sans" panose="020B0606030504020204" pitchFamily="34" charset="0"/>
                <a:ea typeface="Open Sans" panose="020B0606030504020204" pitchFamily="34" charset="0"/>
                <a:cs typeface="Open Sans" panose="020B0606030504020204" pitchFamily="34" charset="0"/>
              </a:rPr>
              <a:t>Team Members: First Last, First Last, First Last</a:t>
            </a:r>
          </a:p>
        </p:txBody>
      </p:sp>
      <p:sp>
        <p:nvSpPr>
          <p:cNvPr id="23" name="TextBox 22">
            <a:extLst>
              <a:ext uri="{FF2B5EF4-FFF2-40B4-BE49-F238E27FC236}">
                <a16:creationId xmlns:a16="http://schemas.microsoft.com/office/drawing/2014/main" id="{78912E80-D973-3063-38B1-E378F2AB97D5}"/>
              </a:ext>
            </a:extLst>
          </p:cNvPr>
          <p:cNvSpPr txBox="1"/>
          <p:nvPr/>
        </p:nvSpPr>
        <p:spPr>
          <a:xfrm>
            <a:off x="4610148" y="3924677"/>
            <a:ext cx="2818107" cy="1156727"/>
          </a:xfrm>
          <a:prstGeom prst="rect">
            <a:avLst/>
          </a:prstGeom>
          <a:noFill/>
        </p:spPr>
        <p:txBody>
          <a:bodyPr wrap="square" rtlCol="0">
            <a:spAutoFit/>
          </a:bodyPr>
          <a:lstStyle/>
          <a:p>
            <a:pPr defTabSz="95235"/>
            <a:r>
              <a:rPr lang="en-US" sz="1250" b="1" dirty="0">
                <a:solidFill>
                  <a:srgbClr val="758E51"/>
                </a:solidFill>
                <a:latin typeface="Open Sans" panose="020B0606030504020204" pitchFamily="34" charset="0"/>
                <a:ea typeface="Open Sans" panose="020B0606030504020204" pitchFamily="34" charset="0"/>
                <a:cs typeface="Open Sans" panose="020B0606030504020204" pitchFamily="34" charset="0"/>
              </a:rPr>
              <a:t>Graphical Abstract:</a:t>
            </a:r>
          </a:p>
          <a:p>
            <a:pPr algn="just" defTabSz="95235">
              <a:spcAft>
                <a:spcPts val="234"/>
              </a:spcAft>
            </a:pPr>
            <a:r>
              <a:rPr lang="en-US" sz="750" dirty="0">
                <a:solidFill>
                  <a:srgbClr val="000000"/>
                </a:solidFill>
                <a:latin typeface="Open Sans" panose="020B0606030504020204" pitchFamily="34" charset="0"/>
              </a:rPr>
              <a:t>This should be your big idea and should capture in a figure and some wording why someone should want to fund/pay for the work that you performed. You will have 1 minute during judging to “sell” your idea and so you want this area to capture as much information as possible about why what you did matters.</a:t>
            </a:r>
            <a:endParaRPr lang="en-US" sz="750" b="1" dirty="0">
              <a:solidFill>
                <a:srgbClr val="758E51"/>
              </a:solidFill>
              <a:latin typeface="Open Sans" panose="020B0606030504020204" pitchFamily="34" charset="0"/>
              <a:ea typeface="Open Sans" panose="020B0606030504020204" pitchFamily="34" charset="0"/>
              <a:cs typeface="Open Sans" panose="020B0606030504020204" pitchFamily="34" charset="0"/>
            </a:endParaRPr>
          </a:p>
          <a:p>
            <a:pPr defTabSz="95235"/>
            <a:endParaRPr lang="en-US" sz="1000" b="1" dirty="0">
              <a:solidFill>
                <a:srgbClr val="758E5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Instant film photo collage of landscapes">
            <a:extLst>
              <a:ext uri="{FF2B5EF4-FFF2-40B4-BE49-F238E27FC236}">
                <a16:creationId xmlns:a16="http://schemas.microsoft.com/office/drawing/2014/main" id="{A12BF7B4-E0D7-803F-E3EE-A4B96AC0D21E}"/>
              </a:ext>
            </a:extLst>
          </p:cNvPr>
          <p:cNvPicPr>
            <a:picLocks noChangeAspect="1"/>
          </p:cNvPicPr>
          <p:nvPr/>
        </p:nvPicPr>
        <p:blipFill>
          <a:blip r:embed="rId9"/>
          <a:stretch>
            <a:fillRect/>
          </a:stretch>
        </p:blipFill>
        <p:spPr>
          <a:xfrm>
            <a:off x="7759851" y="5094472"/>
            <a:ext cx="2624435" cy="1518839"/>
          </a:xfrm>
          <a:prstGeom prst="rect">
            <a:avLst/>
          </a:prstGeom>
        </p:spPr>
      </p:pic>
      <p:sp>
        <p:nvSpPr>
          <p:cNvPr id="17" name="AutoShape 2" descr="freestar">
            <a:hlinkClick r:id="rId10"/>
            <a:extLst>
              <a:ext uri="{FF2B5EF4-FFF2-40B4-BE49-F238E27FC236}">
                <a16:creationId xmlns:a16="http://schemas.microsoft.com/office/drawing/2014/main" id="{27C0F2CD-15D6-7668-9043-273AA6E7232A}"/>
              </a:ext>
            </a:extLst>
          </p:cNvPr>
          <p:cNvSpPr>
            <a:spLocks noChangeAspect="1" noChangeArrowheads="1"/>
          </p:cNvSpPr>
          <p:nvPr/>
        </p:nvSpPr>
        <p:spPr bwMode="auto">
          <a:xfrm>
            <a:off x="2655094" y="-61847"/>
            <a:ext cx="37042" cy="370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9050" tIns="9525" rIns="19050" bIns="9525" numCol="1" anchor="t" anchorCtr="0" compatLnSpc="1">
            <a:prstTxWarp prst="textNoShape">
              <a:avLst/>
            </a:prstTxWarp>
          </a:bodyPr>
          <a:lstStyle/>
          <a:p>
            <a:pPr defTabSz="95235"/>
            <a:endParaRPr lang="en-US" sz="375">
              <a:solidFill>
                <a:prstClr val="black"/>
              </a:solidFill>
              <a:latin typeface="Aptos" panose="02110004020202020204"/>
            </a:endParaRPr>
          </a:p>
        </p:txBody>
      </p:sp>
      <p:sp>
        <p:nvSpPr>
          <p:cNvPr id="24" name="AutoShape 4" descr="freestar">
            <a:hlinkClick r:id="rId11"/>
            <a:extLst>
              <a:ext uri="{FF2B5EF4-FFF2-40B4-BE49-F238E27FC236}">
                <a16:creationId xmlns:a16="http://schemas.microsoft.com/office/drawing/2014/main" id="{A9162EC1-C739-2B84-D609-0EC233720997}"/>
              </a:ext>
            </a:extLst>
          </p:cNvPr>
          <p:cNvSpPr>
            <a:spLocks noChangeAspect="1" noChangeArrowheads="1"/>
          </p:cNvSpPr>
          <p:nvPr/>
        </p:nvSpPr>
        <p:spPr bwMode="auto">
          <a:xfrm>
            <a:off x="2655094" y="-65154"/>
            <a:ext cx="37042" cy="370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9050" tIns="9525" rIns="19050" bIns="9525" numCol="1" anchor="t" anchorCtr="0" compatLnSpc="1">
            <a:prstTxWarp prst="textNoShape">
              <a:avLst/>
            </a:prstTxWarp>
          </a:bodyPr>
          <a:lstStyle/>
          <a:p>
            <a:pPr defTabSz="95235"/>
            <a:endParaRPr lang="en-US" sz="375">
              <a:solidFill>
                <a:prstClr val="black"/>
              </a:solidFill>
              <a:latin typeface="Aptos" panose="02110004020202020204"/>
            </a:endParaRPr>
          </a:p>
        </p:txBody>
      </p:sp>
      <p:sp>
        <p:nvSpPr>
          <p:cNvPr id="25" name="AutoShape 6" descr="freestar">
            <a:hlinkClick r:id="rId10"/>
            <a:extLst>
              <a:ext uri="{FF2B5EF4-FFF2-40B4-BE49-F238E27FC236}">
                <a16:creationId xmlns:a16="http://schemas.microsoft.com/office/drawing/2014/main" id="{4A9D83AA-1B1B-E1E1-CBBA-8788D2EA8096}"/>
              </a:ext>
            </a:extLst>
          </p:cNvPr>
          <p:cNvSpPr>
            <a:spLocks noChangeAspect="1" noChangeArrowheads="1"/>
          </p:cNvSpPr>
          <p:nvPr/>
        </p:nvSpPr>
        <p:spPr bwMode="auto">
          <a:xfrm>
            <a:off x="2686844" y="1112903"/>
            <a:ext cx="37042" cy="370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9050" tIns="9525" rIns="19050" bIns="9525" numCol="1" anchor="t" anchorCtr="0" compatLnSpc="1">
            <a:prstTxWarp prst="textNoShape">
              <a:avLst/>
            </a:prstTxWarp>
          </a:bodyPr>
          <a:lstStyle/>
          <a:p>
            <a:pPr defTabSz="95235"/>
            <a:endParaRPr lang="en-US" sz="375">
              <a:solidFill>
                <a:prstClr val="black"/>
              </a:solidFill>
              <a:latin typeface="Aptos" panose="02110004020202020204"/>
            </a:endParaRPr>
          </a:p>
        </p:txBody>
      </p:sp>
      <p:sp>
        <p:nvSpPr>
          <p:cNvPr id="27" name="AutoShape 8" descr="freestar">
            <a:hlinkClick r:id="rId11"/>
            <a:extLst>
              <a:ext uri="{FF2B5EF4-FFF2-40B4-BE49-F238E27FC236}">
                <a16:creationId xmlns:a16="http://schemas.microsoft.com/office/drawing/2014/main" id="{47C4DB8E-A086-73A0-318F-3BE8BE4ADCF5}"/>
              </a:ext>
            </a:extLst>
          </p:cNvPr>
          <p:cNvSpPr>
            <a:spLocks noChangeAspect="1" noChangeArrowheads="1"/>
          </p:cNvSpPr>
          <p:nvPr/>
        </p:nvSpPr>
        <p:spPr bwMode="auto">
          <a:xfrm>
            <a:off x="2686844" y="1109596"/>
            <a:ext cx="37042" cy="370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9050" tIns="9525" rIns="19050" bIns="9525" numCol="1" anchor="t" anchorCtr="0" compatLnSpc="1">
            <a:prstTxWarp prst="textNoShape">
              <a:avLst/>
            </a:prstTxWarp>
          </a:bodyPr>
          <a:lstStyle/>
          <a:p>
            <a:pPr defTabSz="95235"/>
            <a:endParaRPr lang="en-US" sz="375">
              <a:solidFill>
                <a:prstClr val="black"/>
              </a:solidFill>
              <a:latin typeface="Aptos" panose="02110004020202020204"/>
            </a:endParaRPr>
          </a:p>
        </p:txBody>
      </p:sp>
      <p:sp>
        <p:nvSpPr>
          <p:cNvPr id="34" name="TextBox 33">
            <a:extLst>
              <a:ext uri="{FF2B5EF4-FFF2-40B4-BE49-F238E27FC236}">
                <a16:creationId xmlns:a16="http://schemas.microsoft.com/office/drawing/2014/main" id="{F67F5DE3-BA1D-A31A-9B4D-2FB68FD37967}"/>
              </a:ext>
            </a:extLst>
          </p:cNvPr>
          <p:cNvSpPr txBox="1"/>
          <p:nvPr/>
        </p:nvSpPr>
        <p:spPr>
          <a:xfrm>
            <a:off x="1807714" y="233240"/>
            <a:ext cx="2525801" cy="2375137"/>
          </a:xfrm>
          <a:prstGeom prst="rect">
            <a:avLst/>
          </a:prstGeom>
          <a:noFill/>
        </p:spPr>
        <p:txBody>
          <a:bodyPr wrap="square" rtlCol="0">
            <a:spAutoFit/>
          </a:bodyPr>
          <a:lstStyle/>
          <a:p>
            <a:pPr defTabSz="95235"/>
            <a:r>
              <a:rPr lang="en-US" sz="1250" b="1" dirty="0">
                <a:solidFill>
                  <a:srgbClr val="758E51"/>
                </a:solidFill>
                <a:latin typeface="Open Sans" panose="020B0606030504020204" pitchFamily="34" charset="0"/>
                <a:ea typeface="Open Sans" panose="020B0606030504020204" pitchFamily="34" charset="0"/>
                <a:cs typeface="Open Sans" panose="020B0606030504020204" pitchFamily="34" charset="0"/>
              </a:rPr>
              <a:t>Sample Header Text: 60 pt</a:t>
            </a:r>
            <a:endParaRPr lang="en-US" sz="12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95235"/>
            <a:r>
              <a:rPr lang="en-US" sz="917" b="1" dirty="0">
                <a:solidFill>
                  <a:prstClr val="black"/>
                </a:solidFill>
                <a:latin typeface="Open Sans" panose="020B0606030504020204" pitchFamily="34" charset="0"/>
                <a:ea typeface="Open Sans" panose="020B0606030504020204" pitchFamily="34" charset="0"/>
                <a:cs typeface="Open Sans" panose="020B0606030504020204" pitchFamily="34" charset="0"/>
              </a:rPr>
              <a:t>Use this type of page to explain a process or your results. 44 pt</a:t>
            </a:r>
          </a:p>
          <a:p>
            <a:pPr defTabSz="95235"/>
            <a:endParaRPr lang="en-US" sz="5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95235"/>
            <a:r>
              <a:rPr lang="en-US" sz="750" dirty="0">
                <a:solidFill>
                  <a:srgbClr val="000000"/>
                </a:solidFill>
                <a:latin typeface="Open Sans" panose="020B0606030504020204" pitchFamily="34" charset="0"/>
              </a:rPr>
              <a:t>Three predesigned text boxes and figure templates are provided but copy and paste as needed. Header naming should include standard scientific/engineering methods including Background, Methods, Results, Discussion, Conclusion. Please replace all the template wording and sample figures (pictures on the right-hand side, graph representations) with your own. The sample figures and graph representations are provided to show what good figure sizing should be, if you have smaller or larger images it may affect the quality of the poster. Rearrange the predesigned text boxes and your figures/images but keep in mind that the boxes and figure sizes in the template were designed for good visualization.</a:t>
            </a:r>
          </a:p>
        </p:txBody>
      </p:sp>
      <p:pic>
        <p:nvPicPr>
          <p:cNvPr id="2" name="Picture 1" descr="Instant film photo collage of landscapes">
            <a:extLst>
              <a:ext uri="{FF2B5EF4-FFF2-40B4-BE49-F238E27FC236}">
                <a16:creationId xmlns:a16="http://schemas.microsoft.com/office/drawing/2014/main" id="{842B6BDC-C640-4085-C4DB-0356CDEE254D}"/>
              </a:ext>
            </a:extLst>
          </p:cNvPr>
          <p:cNvPicPr>
            <a:picLocks noChangeAspect="1"/>
          </p:cNvPicPr>
          <p:nvPr/>
        </p:nvPicPr>
        <p:blipFill>
          <a:blip r:embed="rId9"/>
          <a:stretch>
            <a:fillRect/>
          </a:stretch>
        </p:blipFill>
        <p:spPr>
          <a:xfrm>
            <a:off x="7759851" y="3474061"/>
            <a:ext cx="2624435" cy="1518839"/>
          </a:xfrm>
          <a:prstGeom prst="rect">
            <a:avLst/>
          </a:prstGeom>
        </p:spPr>
      </p:pic>
      <p:pic>
        <p:nvPicPr>
          <p:cNvPr id="3" name="Picture 2" descr="Instant film photo collage of landscapes">
            <a:extLst>
              <a:ext uri="{FF2B5EF4-FFF2-40B4-BE49-F238E27FC236}">
                <a16:creationId xmlns:a16="http://schemas.microsoft.com/office/drawing/2014/main" id="{A12AF81A-67B1-C395-F8D1-D08A30074E48}"/>
              </a:ext>
            </a:extLst>
          </p:cNvPr>
          <p:cNvPicPr>
            <a:picLocks noChangeAspect="1"/>
          </p:cNvPicPr>
          <p:nvPr/>
        </p:nvPicPr>
        <p:blipFill>
          <a:blip r:embed="rId9"/>
          <a:stretch>
            <a:fillRect/>
          </a:stretch>
        </p:blipFill>
        <p:spPr>
          <a:xfrm>
            <a:off x="7759851" y="1853651"/>
            <a:ext cx="2624435" cy="1518839"/>
          </a:xfrm>
          <a:prstGeom prst="rect">
            <a:avLst/>
          </a:prstGeom>
        </p:spPr>
      </p:pic>
      <p:pic>
        <p:nvPicPr>
          <p:cNvPr id="4" name="Picture 3" descr="Instant film photo collage of landscapes">
            <a:extLst>
              <a:ext uri="{FF2B5EF4-FFF2-40B4-BE49-F238E27FC236}">
                <a16:creationId xmlns:a16="http://schemas.microsoft.com/office/drawing/2014/main" id="{A330BCED-1536-03FE-5C4A-DBBD8CF5DA3A}"/>
              </a:ext>
            </a:extLst>
          </p:cNvPr>
          <p:cNvPicPr>
            <a:picLocks noChangeAspect="1"/>
          </p:cNvPicPr>
          <p:nvPr/>
        </p:nvPicPr>
        <p:blipFill>
          <a:blip r:embed="rId9"/>
          <a:stretch>
            <a:fillRect/>
          </a:stretch>
        </p:blipFill>
        <p:spPr>
          <a:xfrm>
            <a:off x="7759851" y="233240"/>
            <a:ext cx="2624435" cy="1518839"/>
          </a:xfrm>
          <a:prstGeom prst="rect">
            <a:avLst/>
          </a:prstGeom>
        </p:spPr>
      </p:pic>
      <p:sp>
        <p:nvSpPr>
          <p:cNvPr id="5" name="TextBox 4">
            <a:extLst>
              <a:ext uri="{FF2B5EF4-FFF2-40B4-BE49-F238E27FC236}">
                <a16:creationId xmlns:a16="http://schemas.microsoft.com/office/drawing/2014/main" id="{77075789-916D-D416-5328-4504F46C648A}"/>
              </a:ext>
            </a:extLst>
          </p:cNvPr>
          <p:cNvSpPr txBox="1"/>
          <p:nvPr/>
        </p:nvSpPr>
        <p:spPr>
          <a:xfrm>
            <a:off x="1807714" y="2430771"/>
            <a:ext cx="2525801" cy="2028889"/>
          </a:xfrm>
          <a:prstGeom prst="rect">
            <a:avLst/>
          </a:prstGeom>
          <a:noFill/>
        </p:spPr>
        <p:txBody>
          <a:bodyPr wrap="square" rtlCol="0">
            <a:spAutoFit/>
          </a:bodyPr>
          <a:lstStyle/>
          <a:p>
            <a:pPr defTabSz="95235"/>
            <a:r>
              <a:rPr lang="en-US" sz="1250" b="1" dirty="0">
                <a:solidFill>
                  <a:srgbClr val="758E51"/>
                </a:solidFill>
                <a:latin typeface="Open Sans" panose="020B0606030504020204" pitchFamily="34" charset="0"/>
                <a:ea typeface="Open Sans" panose="020B0606030504020204" pitchFamily="34" charset="0"/>
                <a:cs typeface="Open Sans" panose="020B0606030504020204" pitchFamily="34" charset="0"/>
              </a:rPr>
              <a:t>Sample Header Text: 60 pt</a:t>
            </a:r>
            <a:endParaRPr lang="en-US" sz="12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95235"/>
            <a:r>
              <a:rPr lang="en-US" sz="917" b="1" dirty="0">
                <a:solidFill>
                  <a:prstClr val="black"/>
                </a:solidFill>
                <a:latin typeface="Open Sans" panose="020B0606030504020204" pitchFamily="34" charset="0"/>
                <a:ea typeface="Open Sans" panose="020B0606030504020204" pitchFamily="34" charset="0"/>
                <a:cs typeface="Open Sans" panose="020B0606030504020204" pitchFamily="34" charset="0"/>
              </a:rPr>
              <a:t>Use this type of page to explain a process or your results. 44 pt</a:t>
            </a:r>
          </a:p>
          <a:p>
            <a:pPr defTabSz="95235"/>
            <a:endParaRPr lang="en-US" sz="5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95235"/>
            <a:r>
              <a:rPr lang="en-US" sz="750" dirty="0">
                <a:solidFill>
                  <a:srgbClr val="000000"/>
                </a:solidFill>
                <a:latin typeface="Open Sans" panose="020B0606030504020204" pitchFamily="34" charset="0"/>
              </a:rPr>
              <a:t>Lorem ipsum dolor sit </a:t>
            </a:r>
            <a:r>
              <a:rPr lang="en-US" sz="750" dirty="0" err="1">
                <a:solidFill>
                  <a:srgbClr val="000000"/>
                </a:solidFill>
                <a:latin typeface="Open Sans" panose="020B0606030504020204" pitchFamily="34" charset="0"/>
              </a:rPr>
              <a:t>amet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consectetur</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adipiscing</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elit</a:t>
            </a:r>
            <a:r>
              <a:rPr lang="en-US" sz="750" dirty="0">
                <a:solidFill>
                  <a:srgbClr val="000000"/>
                </a:solidFill>
                <a:latin typeface="Open Sans" panose="020B0606030504020204" pitchFamily="34" charset="0"/>
              </a:rPr>
              <a:t>. Donec sit </a:t>
            </a:r>
            <a:r>
              <a:rPr lang="en-US" sz="750" dirty="0" err="1">
                <a:solidFill>
                  <a:srgbClr val="000000"/>
                </a:solidFill>
                <a:latin typeface="Open Sans" panose="020B0606030504020204" pitchFamily="34" charset="0"/>
              </a:rPr>
              <a:t>amet</a:t>
            </a:r>
            <a:r>
              <a:rPr lang="en-US" sz="750" dirty="0">
                <a:solidFill>
                  <a:srgbClr val="000000"/>
                </a:solidFill>
                <a:latin typeface="Open Sans" panose="020B0606030504020204" pitchFamily="34" charset="0"/>
              </a:rPr>
              <a:t> dui vestibulum </a:t>
            </a:r>
            <a:r>
              <a:rPr lang="en-US" sz="750" dirty="0" err="1">
                <a:solidFill>
                  <a:srgbClr val="000000"/>
                </a:solidFill>
                <a:latin typeface="Open Sans" panose="020B0606030504020204" pitchFamily="34" charset="0"/>
              </a:rPr>
              <a:t>orci</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fringilla</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volutpat</a:t>
            </a:r>
            <a:r>
              <a:rPr lang="en-US" sz="750" dirty="0">
                <a:solidFill>
                  <a:srgbClr val="000000"/>
                </a:solidFill>
                <a:latin typeface="Open Sans" panose="020B0606030504020204" pitchFamily="34" charset="0"/>
              </a:rPr>
              <a:t>. Nunc vel </a:t>
            </a:r>
            <a:r>
              <a:rPr lang="en-US" sz="750" dirty="0" err="1">
                <a:solidFill>
                  <a:srgbClr val="000000"/>
                </a:solidFill>
                <a:latin typeface="Open Sans" panose="020B0606030504020204" pitchFamily="34" charset="0"/>
              </a:rPr>
              <a:t>volutpat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urna</a:t>
            </a:r>
            <a:r>
              <a:rPr lang="en-US" sz="750" dirty="0">
                <a:solidFill>
                  <a:srgbClr val="000000"/>
                </a:solidFill>
                <a:latin typeface="Open Sans" panose="020B0606030504020204" pitchFamily="34" charset="0"/>
              </a:rPr>
              <a:t>. Nam </a:t>
            </a:r>
            <a:r>
              <a:rPr lang="en-US" sz="750" dirty="0" err="1">
                <a:solidFill>
                  <a:srgbClr val="000000"/>
                </a:solidFill>
                <a:latin typeface="Open Sans" panose="020B0606030504020204" pitchFamily="34" charset="0"/>
              </a:rPr>
              <a:t>egestas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sem</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condimentum</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congue</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arcu</a:t>
            </a:r>
            <a:r>
              <a:rPr lang="en-US" sz="750" dirty="0">
                <a:solidFill>
                  <a:srgbClr val="000000"/>
                </a:solidFill>
                <a:latin typeface="Open Sans" panose="020B0606030504020204" pitchFamily="34" charset="0"/>
              </a:rPr>
              <a:t> vel, </a:t>
            </a:r>
            <a:r>
              <a:rPr lang="en-US" sz="750" dirty="0" err="1">
                <a:solidFill>
                  <a:srgbClr val="000000"/>
                </a:solidFill>
                <a:latin typeface="Open Sans" panose="020B0606030504020204" pitchFamily="34" charset="0"/>
              </a:rPr>
              <a:t>suscipit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tellus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Fusce</a:t>
            </a:r>
            <a:r>
              <a:rPr lang="en-US" sz="750" dirty="0">
                <a:solidFill>
                  <a:srgbClr val="000000"/>
                </a:solidFill>
                <a:latin typeface="Open Sans" panose="020B0606030504020204" pitchFamily="34" charset="0"/>
              </a:rPr>
              <a:t> ac </a:t>
            </a:r>
            <a:r>
              <a:rPr lang="en-US" sz="750" dirty="0" err="1">
                <a:solidFill>
                  <a:srgbClr val="000000"/>
                </a:solidFill>
                <a:latin typeface="Open Sans" panose="020B0606030504020204" pitchFamily="34" charset="0"/>
              </a:rPr>
              <a:t>mauris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vulputate</a:t>
            </a:r>
            <a:r>
              <a:rPr lang="en-US" sz="750" dirty="0">
                <a:solidFill>
                  <a:srgbClr val="000000"/>
                </a:solidFill>
                <a:latin typeface="Open Sans" panose="020B0606030504020204" pitchFamily="34" charset="0"/>
              </a:rPr>
              <a:t>, lacinia </a:t>
            </a:r>
            <a:r>
              <a:rPr lang="en-US" sz="750" dirty="0" err="1">
                <a:solidFill>
                  <a:srgbClr val="000000"/>
                </a:solidFill>
                <a:latin typeface="Open Sans" panose="020B0606030504020204" pitchFamily="34" charset="0"/>
              </a:rPr>
              <a:t>sem</a:t>
            </a:r>
            <a:r>
              <a:rPr lang="en-US" sz="750" dirty="0">
                <a:solidFill>
                  <a:srgbClr val="000000"/>
                </a:solidFill>
                <a:latin typeface="Open Sans" panose="020B0606030504020204" pitchFamily="34" charset="0"/>
              </a:rPr>
              <a:t> at, </a:t>
            </a:r>
            <a:r>
              <a:rPr lang="en-US" sz="750" dirty="0" err="1">
                <a:solidFill>
                  <a:srgbClr val="000000"/>
                </a:solidFill>
                <a:latin typeface="Open Sans" panose="020B0606030504020204" pitchFamily="34" charset="0"/>
              </a:rPr>
              <a:t>aliquam</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risus</a:t>
            </a:r>
            <a:r>
              <a:rPr lang="en-US" sz="750" dirty="0">
                <a:solidFill>
                  <a:srgbClr val="000000"/>
                </a:solidFill>
                <a:latin typeface="Open Sans" panose="020B0606030504020204" pitchFamily="34" charset="0"/>
              </a:rPr>
              <a:t>. Morbi </a:t>
            </a:r>
            <a:r>
              <a:rPr lang="en-US" sz="750" dirty="0" err="1">
                <a:solidFill>
                  <a:srgbClr val="000000"/>
                </a:solidFill>
                <a:latin typeface="Open Sans" panose="020B0606030504020204" pitchFamily="34" charset="0"/>
              </a:rPr>
              <a:t>sagittis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euismod</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rutrum</a:t>
            </a:r>
            <a:r>
              <a:rPr lang="en-US" sz="750" dirty="0">
                <a:solidFill>
                  <a:srgbClr val="000000"/>
                </a:solidFill>
                <a:latin typeface="Open Sans" panose="020B0606030504020204" pitchFamily="34" charset="0"/>
              </a:rPr>
              <a:t>. </a:t>
            </a:r>
          </a:p>
          <a:p>
            <a:pPr defTabSz="95235"/>
            <a:endParaRPr lang="en-US" sz="75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defTabSz="95235"/>
            <a:r>
              <a:rPr lang="en-US" sz="750" dirty="0">
                <a:solidFill>
                  <a:srgbClr val="000000"/>
                </a:solidFill>
                <a:latin typeface="Open Sans" panose="020B0606030504020204" pitchFamily="34" charset="0"/>
              </a:rPr>
              <a:t>Proin </a:t>
            </a:r>
            <a:r>
              <a:rPr lang="en-US" sz="750" dirty="0" err="1">
                <a:solidFill>
                  <a:srgbClr val="000000"/>
                </a:solidFill>
                <a:latin typeface="Open Sans" panose="020B0606030504020204" pitchFamily="34" charset="0"/>
              </a:rPr>
              <a:t>condimentum</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faucibus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purus</a:t>
            </a:r>
            <a:r>
              <a:rPr lang="en-US" sz="750" dirty="0">
                <a:solidFill>
                  <a:srgbClr val="000000"/>
                </a:solidFill>
                <a:latin typeface="Open Sans" panose="020B0606030504020204" pitchFamily="34" charset="0"/>
              </a:rPr>
              <a:t>, convallis </a:t>
            </a:r>
            <a:r>
              <a:rPr lang="en-US" sz="750" dirty="0" err="1">
                <a:solidFill>
                  <a:srgbClr val="000000"/>
                </a:solidFill>
                <a:latin typeface="Open Sans" panose="020B0606030504020204" pitchFamily="34" charset="0"/>
              </a:rPr>
              <a:t>consectetur</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metus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fringilla</a:t>
            </a:r>
            <a:r>
              <a:rPr lang="en-US" sz="750" dirty="0">
                <a:solidFill>
                  <a:srgbClr val="000000"/>
                </a:solidFill>
                <a:latin typeface="Open Sans" panose="020B0606030504020204" pitchFamily="34" charset="0"/>
              </a:rPr>
              <a:t> et. Sed </a:t>
            </a:r>
            <a:r>
              <a:rPr lang="en-US" sz="750" dirty="0" err="1">
                <a:solidFill>
                  <a:srgbClr val="000000"/>
                </a:solidFill>
                <a:latin typeface="Open Sans" panose="020B0606030504020204" pitchFamily="34" charset="0"/>
              </a:rPr>
              <a:t>vehicula</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nunc</a:t>
            </a:r>
            <a:r>
              <a:rPr lang="en-US" sz="750" dirty="0">
                <a:solidFill>
                  <a:srgbClr val="000000"/>
                </a:solidFill>
                <a:latin typeface="Open Sans" panose="020B0606030504020204" pitchFamily="34" charset="0"/>
              </a:rPr>
              <a:t> ac </a:t>
            </a:r>
            <a:r>
              <a:rPr lang="en-US" sz="750" dirty="0" err="1">
                <a:solidFill>
                  <a:srgbClr val="000000"/>
                </a:solidFill>
                <a:latin typeface="Open Sans" panose="020B0606030504020204" pitchFamily="34" charset="0"/>
              </a:rPr>
              <a:t>laoreet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sollicitudin</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turpis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leo</a:t>
            </a:r>
            <a:r>
              <a:rPr lang="en-US" sz="750" dirty="0">
                <a:solidFill>
                  <a:srgbClr val="000000"/>
                </a:solidFill>
                <a:latin typeface="Open Sans" panose="020B0606030504020204" pitchFamily="34" charset="0"/>
              </a:rPr>
              <a:t> auctor </a:t>
            </a:r>
            <a:r>
              <a:rPr lang="en-US" sz="750" dirty="0" err="1">
                <a:solidFill>
                  <a:srgbClr val="000000"/>
                </a:solidFill>
                <a:latin typeface="Open Sans" panose="020B0606030504020204" pitchFamily="34" charset="0"/>
              </a:rPr>
              <a:t>erat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eget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ornare</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enim</a:t>
            </a:r>
            <a:r>
              <a:rPr lang="en-US" sz="750" dirty="0">
                <a:solidFill>
                  <a:srgbClr val="000000"/>
                </a:solidFill>
                <a:latin typeface="Open Sans" panose="020B0606030504020204" pitchFamily="34" charset="0"/>
              </a:rPr>
              <a:t> lorem id </a:t>
            </a:r>
            <a:r>
              <a:rPr lang="en-US" sz="750" dirty="0" err="1">
                <a:solidFill>
                  <a:srgbClr val="000000"/>
                </a:solidFill>
                <a:latin typeface="Open Sans" panose="020B0606030504020204" pitchFamily="34" charset="0"/>
              </a:rPr>
              <a:t>sapien</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Etiam</a:t>
            </a:r>
            <a:r>
              <a:rPr lang="en-US" sz="750" dirty="0">
                <a:solidFill>
                  <a:srgbClr val="000000"/>
                </a:solidFill>
                <a:latin typeface="Open Sans" panose="020B0606030504020204" pitchFamily="34" charset="0"/>
              </a:rPr>
              <a:t> ac </a:t>
            </a:r>
            <a:r>
              <a:rPr lang="en-US" sz="750" dirty="0" err="1">
                <a:solidFill>
                  <a:srgbClr val="000000"/>
                </a:solidFill>
                <a:latin typeface="Open Sans" panose="020B0606030504020204" pitchFamily="34" charset="0"/>
              </a:rPr>
              <a:t>iaculis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metus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Praesent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dignissim</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metus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ut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dapibus</a:t>
            </a:r>
            <a:r>
              <a:rPr lang="en-US" sz="750" dirty="0">
                <a:solidFill>
                  <a:srgbClr val="000000"/>
                </a:solidFill>
                <a:latin typeface="Open Sans" panose="020B0606030504020204" pitchFamily="34" charset="0"/>
              </a:rPr>
              <a:t> cursus.</a:t>
            </a:r>
          </a:p>
        </p:txBody>
      </p:sp>
      <p:sp>
        <p:nvSpPr>
          <p:cNvPr id="7" name="TextBox 6">
            <a:extLst>
              <a:ext uri="{FF2B5EF4-FFF2-40B4-BE49-F238E27FC236}">
                <a16:creationId xmlns:a16="http://schemas.microsoft.com/office/drawing/2014/main" id="{13F40B5B-E57F-505C-BCCD-E9225BF18F76}"/>
              </a:ext>
            </a:extLst>
          </p:cNvPr>
          <p:cNvSpPr txBox="1"/>
          <p:nvPr/>
        </p:nvSpPr>
        <p:spPr>
          <a:xfrm>
            <a:off x="1807714" y="4628302"/>
            <a:ext cx="2525801" cy="2028889"/>
          </a:xfrm>
          <a:prstGeom prst="rect">
            <a:avLst/>
          </a:prstGeom>
          <a:noFill/>
        </p:spPr>
        <p:txBody>
          <a:bodyPr wrap="square" rtlCol="0">
            <a:spAutoFit/>
          </a:bodyPr>
          <a:lstStyle/>
          <a:p>
            <a:pPr defTabSz="95235"/>
            <a:r>
              <a:rPr lang="en-US" sz="1250" b="1" dirty="0">
                <a:solidFill>
                  <a:srgbClr val="758E51"/>
                </a:solidFill>
                <a:latin typeface="Open Sans" panose="020B0606030504020204" pitchFamily="34" charset="0"/>
                <a:ea typeface="Open Sans" panose="020B0606030504020204" pitchFamily="34" charset="0"/>
                <a:cs typeface="Open Sans" panose="020B0606030504020204" pitchFamily="34" charset="0"/>
              </a:rPr>
              <a:t>Sample Header Text: 60 pt</a:t>
            </a:r>
            <a:endParaRPr lang="en-US" sz="12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95235"/>
            <a:r>
              <a:rPr lang="en-US" sz="917" b="1" dirty="0">
                <a:solidFill>
                  <a:prstClr val="black"/>
                </a:solidFill>
                <a:latin typeface="Open Sans" panose="020B0606030504020204" pitchFamily="34" charset="0"/>
                <a:ea typeface="Open Sans" panose="020B0606030504020204" pitchFamily="34" charset="0"/>
                <a:cs typeface="Open Sans" panose="020B0606030504020204" pitchFamily="34" charset="0"/>
              </a:rPr>
              <a:t>Use this type of page to explain a process or your results. 44 pt</a:t>
            </a:r>
          </a:p>
          <a:p>
            <a:pPr defTabSz="95235"/>
            <a:endParaRPr lang="en-US" sz="5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95235"/>
            <a:r>
              <a:rPr lang="en-US" sz="750" dirty="0">
                <a:solidFill>
                  <a:srgbClr val="000000"/>
                </a:solidFill>
                <a:latin typeface="Open Sans" panose="020B0606030504020204" pitchFamily="34" charset="0"/>
              </a:rPr>
              <a:t>Lorem ipsum dolor sit </a:t>
            </a:r>
            <a:r>
              <a:rPr lang="en-US" sz="750" dirty="0" err="1">
                <a:solidFill>
                  <a:srgbClr val="000000"/>
                </a:solidFill>
                <a:latin typeface="Open Sans" panose="020B0606030504020204" pitchFamily="34" charset="0"/>
              </a:rPr>
              <a:t>amet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consectetur</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adipiscing</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elit</a:t>
            </a:r>
            <a:r>
              <a:rPr lang="en-US" sz="750" dirty="0">
                <a:solidFill>
                  <a:srgbClr val="000000"/>
                </a:solidFill>
                <a:latin typeface="Open Sans" panose="020B0606030504020204" pitchFamily="34" charset="0"/>
              </a:rPr>
              <a:t>. Donec sit </a:t>
            </a:r>
            <a:r>
              <a:rPr lang="en-US" sz="750" dirty="0" err="1">
                <a:solidFill>
                  <a:srgbClr val="000000"/>
                </a:solidFill>
                <a:latin typeface="Open Sans" panose="020B0606030504020204" pitchFamily="34" charset="0"/>
              </a:rPr>
              <a:t>amet</a:t>
            </a:r>
            <a:r>
              <a:rPr lang="en-US" sz="750" dirty="0">
                <a:solidFill>
                  <a:srgbClr val="000000"/>
                </a:solidFill>
                <a:latin typeface="Open Sans" panose="020B0606030504020204" pitchFamily="34" charset="0"/>
              </a:rPr>
              <a:t> dui vestibulum </a:t>
            </a:r>
            <a:r>
              <a:rPr lang="en-US" sz="750" dirty="0" err="1">
                <a:solidFill>
                  <a:srgbClr val="000000"/>
                </a:solidFill>
                <a:latin typeface="Open Sans" panose="020B0606030504020204" pitchFamily="34" charset="0"/>
              </a:rPr>
              <a:t>orci</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fringilla</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volutpat</a:t>
            </a:r>
            <a:r>
              <a:rPr lang="en-US" sz="750" dirty="0">
                <a:solidFill>
                  <a:srgbClr val="000000"/>
                </a:solidFill>
                <a:latin typeface="Open Sans" panose="020B0606030504020204" pitchFamily="34" charset="0"/>
              </a:rPr>
              <a:t>. Nunc vel </a:t>
            </a:r>
            <a:r>
              <a:rPr lang="en-US" sz="750" dirty="0" err="1">
                <a:solidFill>
                  <a:srgbClr val="000000"/>
                </a:solidFill>
                <a:latin typeface="Open Sans" panose="020B0606030504020204" pitchFamily="34" charset="0"/>
              </a:rPr>
              <a:t>volutpat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urna</a:t>
            </a:r>
            <a:r>
              <a:rPr lang="en-US" sz="750" dirty="0">
                <a:solidFill>
                  <a:srgbClr val="000000"/>
                </a:solidFill>
                <a:latin typeface="Open Sans" panose="020B0606030504020204" pitchFamily="34" charset="0"/>
              </a:rPr>
              <a:t>. Nam </a:t>
            </a:r>
            <a:r>
              <a:rPr lang="en-US" sz="750" dirty="0" err="1">
                <a:solidFill>
                  <a:srgbClr val="000000"/>
                </a:solidFill>
                <a:latin typeface="Open Sans" panose="020B0606030504020204" pitchFamily="34" charset="0"/>
              </a:rPr>
              <a:t>egestas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sem</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condimentum</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congue</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arcu</a:t>
            </a:r>
            <a:r>
              <a:rPr lang="en-US" sz="750" dirty="0">
                <a:solidFill>
                  <a:srgbClr val="000000"/>
                </a:solidFill>
                <a:latin typeface="Open Sans" panose="020B0606030504020204" pitchFamily="34" charset="0"/>
              </a:rPr>
              <a:t> vel, </a:t>
            </a:r>
            <a:r>
              <a:rPr lang="en-US" sz="750" dirty="0" err="1">
                <a:solidFill>
                  <a:srgbClr val="000000"/>
                </a:solidFill>
                <a:latin typeface="Open Sans" panose="020B0606030504020204" pitchFamily="34" charset="0"/>
              </a:rPr>
              <a:t>suscipit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tellus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Fusce</a:t>
            </a:r>
            <a:r>
              <a:rPr lang="en-US" sz="750" dirty="0">
                <a:solidFill>
                  <a:srgbClr val="000000"/>
                </a:solidFill>
                <a:latin typeface="Open Sans" panose="020B0606030504020204" pitchFamily="34" charset="0"/>
              </a:rPr>
              <a:t> ac </a:t>
            </a:r>
            <a:r>
              <a:rPr lang="en-US" sz="750" dirty="0" err="1">
                <a:solidFill>
                  <a:srgbClr val="000000"/>
                </a:solidFill>
                <a:latin typeface="Open Sans" panose="020B0606030504020204" pitchFamily="34" charset="0"/>
              </a:rPr>
              <a:t>mauris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vulputate</a:t>
            </a:r>
            <a:r>
              <a:rPr lang="en-US" sz="750" dirty="0">
                <a:solidFill>
                  <a:srgbClr val="000000"/>
                </a:solidFill>
                <a:latin typeface="Open Sans" panose="020B0606030504020204" pitchFamily="34" charset="0"/>
              </a:rPr>
              <a:t>, lacinia </a:t>
            </a:r>
            <a:r>
              <a:rPr lang="en-US" sz="750" dirty="0" err="1">
                <a:solidFill>
                  <a:srgbClr val="000000"/>
                </a:solidFill>
                <a:latin typeface="Open Sans" panose="020B0606030504020204" pitchFamily="34" charset="0"/>
              </a:rPr>
              <a:t>sem</a:t>
            </a:r>
            <a:r>
              <a:rPr lang="en-US" sz="750" dirty="0">
                <a:solidFill>
                  <a:srgbClr val="000000"/>
                </a:solidFill>
                <a:latin typeface="Open Sans" panose="020B0606030504020204" pitchFamily="34" charset="0"/>
              </a:rPr>
              <a:t> at, </a:t>
            </a:r>
            <a:r>
              <a:rPr lang="en-US" sz="750" dirty="0" err="1">
                <a:solidFill>
                  <a:srgbClr val="000000"/>
                </a:solidFill>
                <a:latin typeface="Open Sans" panose="020B0606030504020204" pitchFamily="34" charset="0"/>
              </a:rPr>
              <a:t>aliquam</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risus</a:t>
            </a:r>
            <a:r>
              <a:rPr lang="en-US" sz="750" dirty="0">
                <a:solidFill>
                  <a:srgbClr val="000000"/>
                </a:solidFill>
                <a:latin typeface="Open Sans" panose="020B0606030504020204" pitchFamily="34" charset="0"/>
              </a:rPr>
              <a:t>. Morbi </a:t>
            </a:r>
            <a:r>
              <a:rPr lang="en-US" sz="750" dirty="0" err="1">
                <a:solidFill>
                  <a:srgbClr val="000000"/>
                </a:solidFill>
                <a:latin typeface="Open Sans" panose="020B0606030504020204" pitchFamily="34" charset="0"/>
              </a:rPr>
              <a:t>sagittis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euismod</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rutrum</a:t>
            </a:r>
            <a:r>
              <a:rPr lang="en-US" sz="750" dirty="0">
                <a:solidFill>
                  <a:srgbClr val="000000"/>
                </a:solidFill>
                <a:latin typeface="Open Sans" panose="020B0606030504020204" pitchFamily="34" charset="0"/>
              </a:rPr>
              <a:t>. </a:t>
            </a:r>
          </a:p>
          <a:p>
            <a:pPr defTabSz="95235"/>
            <a:endParaRPr lang="en-US" sz="75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defTabSz="95235"/>
            <a:r>
              <a:rPr lang="en-US" sz="750" dirty="0">
                <a:solidFill>
                  <a:srgbClr val="000000"/>
                </a:solidFill>
                <a:latin typeface="Open Sans" panose="020B0606030504020204" pitchFamily="34" charset="0"/>
              </a:rPr>
              <a:t>Proin </a:t>
            </a:r>
            <a:r>
              <a:rPr lang="en-US" sz="750" dirty="0" err="1">
                <a:solidFill>
                  <a:srgbClr val="000000"/>
                </a:solidFill>
                <a:latin typeface="Open Sans" panose="020B0606030504020204" pitchFamily="34" charset="0"/>
              </a:rPr>
              <a:t>condimentum</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faucibus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purus</a:t>
            </a:r>
            <a:r>
              <a:rPr lang="en-US" sz="750" dirty="0">
                <a:solidFill>
                  <a:srgbClr val="000000"/>
                </a:solidFill>
                <a:latin typeface="Open Sans" panose="020B0606030504020204" pitchFamily="34" charset="0"/>
              </a:rPr>
              <a:t>, convallis </a:t>
            </a:r>
            <a:r>
              <a:rPr lang="en-US" sz="750" dirty="0" err="1">
                <a:solidFill>
                  <a:srgbClr val="000000"/>
                </a:solidFill>
                <a:latin typeface="Open Sans" panose="020B0606030504020204" pitchFamily="34" charset="0"/>
              </a:rPr>
              <a:t>consectetur</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metus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fringilla</a:t>
            </a:r>
            <a:r>
              <a:rPr lang="en-US" sz="750" dirty="0">
                <a:solidFill>
                  <a:srgbClr val="000000"/>
                </a:solidFill>
                <a:latin typeface="Open Sans" panose="020B0606030504020204" pitchFamily="34" charset="0"/>
              </a:rPr>
              <a:t> et. Sed </a:t>
            </a:r>
            <a:r>
              <a:rPr lang="en-US" sz="750" dirty="0" err="1">
                <a:solidFill>
                  <a:srgbClr val="000000"/>
                </a:solidFill>
                <a:latin typeface="Open Sans" panose="020B0606030504020204" pitchFamily="34" charset="0"/>
              </a:rPr>
              <a:t>vehicula</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nunc</a:t>
            </a:r>
            <a:r>
              <a:rPr lang="en-US" sz="750" dirty="0">
                <a:solidFill>
                  <a:srgbClr val="000000"/>
                </a:solidFill>
                <a:latin typeface="Open Sans" panose="020B0606030504020204" pitchFamily="34" charset="0"/>
              </a:rPr>
              <a:t> ac </a:t>
            </a:r>
            <a:r>
              <a:rPr lang="en-US" sz="750" dirty="0" err="1">
                <a:solidFill>
                  <a:srgbClr val="000000"/>
                </a:solidFill>
                <a:latin typeface="Open Sans" panose="020B0606030504020204" pitchFamily="34" charset="0"/>
              </a:rPr>
              <a:t>laoreet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sollicitudin</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turpis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leo</a:t>
            </a:r>
            <a:r>
              <a:rPr lang="en-US" sz="750" dirty="0">
                <a:solidFill>
                  <a:srgbClr val="000000"/>
                </a:solidFill>
                <a:latin typeface="Open Sans" panose="020B0606030504020204" pitchFamily="34" charset="0"/>
              </a:rPr>
              <a:t> auctor </a:t>
            </a:r>
            <a:r>
              <a:rPr lang="en-US" sz="750" dirty="0" err="1">
                <a:solidFill>
                  <a:srgbClr val="000000"/>
                </a:solidFill>
                <a:latin typeface="Open Sans" panose="020B0606030504020204" pitchFamily="34" charset="0"/>
              </a:rPr>
              <a:t>erat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eget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ornare</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enim</a:t>
            </a:r>
            <a:r>
              <a:rPr lang="en-US" sz="750" dirty="0">
                <a:solidFill>
                  <a:srgbClr val="000000"/>
                </a:solidFill>
                <a:latin typeface="Open Sans" panose="020B0606030504020204" pitchFamily="34" charset="0"/>
              </a:rPr>
              <a:t> lorem id </a:t>
            </a:r>
            <a:r>
              <a:rPr lang="en-US" sz="750" dirty="0" err="1">
                <a:solidFill>
                  <a:srgbClr val="000000"/>
                </a:solidFill>
                <a:latin typeface="Open Sans" panose="020B0606030504020204" pitchFamily="34" charset="0"/>
              </a:rPr>
              <a:t>sapien</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Etiam</a:t>
            </a:r>
            <a:r>
              <a:rPr lang="en-US" sz="750" dirty="0">
                <a:solidFill>
                  <a:srgbClr val="000000"/>
                </a:solidFill>
                <a:latin typeface="Open Sans" panose="020B0606030504020204" pitchFamily="34" charset="0"/>
              </a:rPr>
              <a:t> ac </a:t>
            </a:r>
            <a:r>
              <a:rPr lang="en-US" sz="750" dirty="0" err="1">
                <a:solidFill>
                  <a:srgbClr val="000000"/>
                </a:solidFill>
                <a:latin typeface="Open Sans" panose="020B0606030504020204" pitchFamily="34" charset="0"/>
              </a:rPr>
              <a:t>iaculis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metus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Praesent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dignissim</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metus</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ut</a:t>
            </a:r>
            <a:r>
              <a:rPr lang="en-US" sz="750" dirty="0">
                <a:solidFill>
                  <a:srgbClr val="000000"/>
                </a:solidFill>
                <a:latin typeface="Open Sans" panose="020B0606030504020204" pitchFamily="34" charset="0"/>
              </a:rPr>
              <a:t> </a:t>
            </a:r>
            <a:r>
              <a:rPr lang="en-US" sz="750" dirty="0" err="1">
                <a:solidFill>
                  <a:srgbClr val="000000"/>
                </a:solidFill>
                <a:latin typeface="Open Sans" panose="020B0606030504020204" pitchFamily="34" charset="0"/>
              </a:rPr>
              <a:t>dapibus</a:t>
            </a:r>
            <a:r>
              <a:rPr lang="en-US" sz="750" dirty="0">
                <a:solidFill>
                  <a:srgbClr val="000000"/>
                </a:solidFill>
                <a:latin typeface="Open Sans" panose="020B0606030504020204" pitchFamily="34" charset="0"/>
              </a:rPr>
              <a:t> cursus.</a:t>
            </a:r>
          </a:p>
        </p:txBody>
      </p:sp>
      <p:sp>
        <p:nvSpPr>
          <p:cNvPr id="6" name="TextBox 5">
            <a:extLst>
              <a:ext uri="{FF2B5EF4-FFF2-40B4-BE49-F238E27FC236}">
                <a16:creationId xmlns:a16="http://schemas.microsoft.com/office/drawing/2014/main" id="{443C8016-FB38-A839-C087-5CB373878C87}"/>
              </a:ext>
            </a:extLst>
          </p:cNvPr>
          <p:cNvSpPr txBox="1"/>
          <p:nvPr/>
        </p:nvSpPr>
        <p:spPr>
          <a:xfrm>
            <a:off x="5346291" y="6141537"/>
            <a:ext cx="2060669" cy="669414"/>
          </a:xfrm>
          <a:prstGeom prst="rect">
            <a:avLst/>
          </a:prstGeom>
          <a:noFill/>
        </p:spPr>
        <p:txBody>
          <a:bodyPr wrap="square" rtlCol="0">
            <a:spAutoFit/>
          </a:bodyPr>
          <a:lstStyle/>
          <a:p>
            <a:pPr defTabSz="95235"/>
            <a:r>
              <a:rPr lang="en-US" sz="750" b="1" dirty="0">
                <a:solidFill>
                  <a:srgbClr val="758E51"/>
                </a:solidFill>
                <a:latin typeface="Open Sans" panose="020B0606030504020204" pitchFamily="34" charset="0"/>
                <a:ea typeface="Open Sans" panose="020B0606030504020204" pitchFamily="34" charset="0"/>
                <a:cs typeface="Open Sans" panose="020B0606030504020204" pitchFamily="34" charset="0"/>
              </a:rPr>
              <a:t>Acknowledgements</a:t>
            </a:r>
          </a:p>
          <a:p>
            <a:pPr defTabSz="95235"/>
            <a:r>
              <a:rPr lang="en-US" sz="750" dirty="0">
                <a:solidFill>
                  <a:srgbClr val="000000"/>
                </a:solidFill>
                <a:latin typeface="Open Sans" panose="020B0606030504020204" pitchFamily="34" charset="0"/>
              </a:rPr>
              <a:t>You should acknowledge anyone not listed as a poster author or advisor that helped you during the course of your project</a:t>
            </a:r>
          </a:p>
        </p:txBody>
      </p:sp>
      <p:sp>
        <p:nvSpPr>
          <p:cNvPr id="8" name="TextBox 7">
            <a:extLst>
              <a:ext uri="{FF2B5EF4-FFF2-40B4-BE49-F238E27FC236}">
                <a16:creationId xmlns:a16="http://schemas.microsoft.com/office/drawing/2014/main" id="{93C75129-35AB-4C18-9A24-6C9A55E0250A}"/>
              </a:ext>
            </a:extLst>
          </p:cNvPr>
          <p:cNvSpPr txBox="1"/>
          <p:nvPr/>
        </p:nvSpPr>
        <p:spPr>
          <a:xfrm>
            <a:off x="37155" y="862665"/>
            <a:ext cx="2042984" cy="1384995"/>
          </a:xfrm>
          <a:prstGeom prst="rect">
            <a:avLst/>
          </a:prstGeom>
          <a:noFill/>
        </p:spPr>
        <p:txBody>
          <a:bodyPr wrap="square" rtlCol="0">
            <a:spAutoFit/>
          </a:bodyPr>
          <a:lstStyle/>
          <a:p>
            <a:r>
              <a:rPr lang="en-US" sz="2800" b="1" dirty="0">
                <a:solidFill>
                  <a:schemeClr val="accent2"/>
                </a:solidFill>
              </a:rPr>
              <a:t>Use this PowerPoint Template</a:t>
            </a:r>
          </a:p>
        </p:txBody>
      </p:sp>
      <p:sp>
        <p:nvSpPr>
          <p:cNvPr id="22" name="TextBox 21">
            <a:extLst>
              <a:ext uri="{FF2B5EF4-FFF2-40B4-BE49-F238E27FC236}">
                <a16:creationId xmlns:a16="http://schemas.microsoft.com/office/drawing/2014/main" id="{9A582E9A-F225-42E6-A38D-6FC2CF10D5E3}"/>
              </a:ext>
            </a:extLst>
          </p:cNvPr>
          <p:cNvSpPr txBox="1"/>
          <p:nvPr/>
        </p:nvSpPr>
        <p:spPr>
          <a:xfrm>
            <a:off x="95225" y="2791488"/>
            <a:ext cx="1708860" cy="1384995"/>
          </a:xfrm>
          <a:prstGeom prst="rect">
            <a:avLst/>
          </a:prstGeom>
          <a:noFill/>
        </p:spPr>
        <p:txBody>
          <a:bodyPr wrap="square" rtlCol="0">
            <a:spAutoFit/>
          </a:bodyPr>
          <a:lstStyle/>
          <a:p>
            <a:r>
              <a:rPr lang="en-US" sz="2800" b="1" dirty="0">
                <a:solidFill>
                  <a:schemeClr val="accent2"/>
                </a:solidFill>
              </a:rPr>
              <a:t>Save as PDF to Print</a:t>
            </a:r>
          </a:p>
        </p:txBody>
      </p:sp>
      <p:sp>
        <p:nvSpPr>
          <p:cNvPr id="9" name="TextBox 8">
            <a:extLst>
              <a:ext uri="{FF2B5EF4-FFF2-40B4-BE49-F238E27FC236}">
                <a16:creationId xmlns:a16="http://schemas.microsoft.com/office/drawing/2014/main" id="{6FC41A52-0EE2-4D3A-84C7-FDE17E711E77}"/>
              </a:ext>
            </a:extLst>
          </p:cNvPr>
          <p:cNvSpPr txBox="1"/>
          <p:nvPr/>
        </p:nvSpPr>
        <p:spPr>
          <a:xfrm>
            <a:off x="0" y="6488668"/>
            <a:ext cx="4217435" cy="369332"/>
          </a:xfrm>
          <a:prstGeom prst="rect">
            <a:avLst/>
          </a:prstGeom>
          <a:noFill/>
        </p:spPr>
        <p:txBody>
          <a:bodyPr wrap="square" rtlCol="0">
            <a:spAutoFit/>
          </a:bodyPr>
          <a:lstStyle/>
          <a:p>
            <a:r>
              <a:rPr lang="en-US" dirty="0">
                <a:solidFill>
                  <a:schemeClr val="accent2"/>
                </a:solidFill>
              </a:rPr>
              <a:t>https://www.mtech.edu/techxpo/</a:t>
            </a:r>
          </a:p>
        </p:txBody>
      </p:sp>
    </p:spTree>
    <p:extLst>
      <p:ext uri="{BB962C8B-B14F-4D97-AF65-F5344CB8AC3E}">
        <p14:creationId xmlns:p14="http://schemas.microsoft.com/office/powerpoint/2010/main" val="1591357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6800-C286-4A2B-8D80-F025E1857144}"/>
              </a:ext>
            </a:extLst>
          </p:cNvPr>
          <p:cNvSpPr>
            <a:spLocks noGrp="1"/>
          </p:cNvSpPr>
          <p:nvPr>
            <p:ph type="title"/>
          </p:nvPr>
        </p:nvSpPr>
        <p:spPr>
          <a:xfrm>
            <a:off x="838200" y="192132"/>
            <a:ext cx="10515600" cy="1325563"/>
          </a:xfrm>
        </p:spPr>
        <p:txBody>
          <a:bodyPr/>
          <a:lstStyle/>
          <a:p>
            <a:pPr algn="ctr"/>
            <a:r>
              <a:rPr lang="en-US" b="1" dirty="0">
                <a:solidFill>
                  <a:schemeClr val="accent3"/>
                </a:solidFill>
              </a:rPr>
              <a:t>Have Fun Designing Your Poster!</a:t>
            </a:r>
          </a:p>
        </p:txBody>
      </p:sp>
      <p:sp>
        <p:nvSpPr>
          <p:cNvPr id="3" name="Content Placeholder 2">
            <a:extLst>
              <a:ext uri="{FF2B5EF4-FFF2-40B4-BE49-F238E27FC236}">
                <a16:creationId xmlns:a16="http://schemas.microsoft.com/office/drawing/2014/main" id="{2FAFCB87-653B-45E4-A814-CE399DCBDA93}"/>
              </a:ext>
            </a:extLst>
          </p:cNvPr>
          <p:cNvSpPr>
            <a:spLocks noGrp="1"/>
          </p:cNvSpPr>
          <p:nvPr>
            <p:ph idx="1"/>
          </p:nvPr>
        </p:nvSpPr>
        <p:spPr>
          <a:xfrm>
            <a:off x="3606114" y="1792674"/>
            <a:ext cx="6765324" cy="4351338"/>
          </a:xfrm>
        </p:spPr>
        <p:txBody>
          <a:bodyPr/>
          <a:lstStyle/>
          <a:p>
            <a:r>
              <a:rPr lang="en-US" dirty="0">
                <a:solidFill>
                  <a:schemeClr val="accent2"/>
                </a:solidFill>
              </a:rPr>
              <a:t>Try a lot of ideas – quickly! </a:t>
            </a:r>
          </a:p>
          <a:p>
            <a:r>
              <a:rPr lang="en-US" dirty="0">
                <a:solidFill>
                  <a:schemeClr val="accent2"/>
                </a:solidFill>
              </a:rPr>
              <a:t>Be prepared to throw most ideas away</a:t>
            </a:r>
          </a:p>
          <a:p>
            <a:r>
              <a:rPr lang="en-US" dirty="0">
                <a:solidFill>
                  <a:schemeClr val="accent2"/>
                </a:solidFill>
              </a:rPr>
              <a:t>Collaborate with others</a:t>
            </a:r>
          </a:p>
          <a:p>
            <a:r>
              <a:rPr lang="en-US" dirty="0">
                <a:solidFill>
                  <a:schemeClr val="accent2"/>
                </a:solidFill>
              </a:rPr>
              <a:t>Get feedback</a:t>
            </a:r>
          </a:p>
        </p:txBody>
      </p:sp>
    </p:spTree>
    <p:extLst>
      <p:ext uri="{BB962C8B-B14F-4D97-AF65-F5344CB8AC3E}">
        <p14:creationId xmlns:p14="http://schemas.microsoft.com/office/powerpoint/2010/main" val="1402247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812188-DBDD-4C1A-9AAE-E60C647632C7}"/>
              </a:ext>
            </a:extLst>
          </p:cNvPr>
          <p:cNvPicPr>
            <a:picLocks noChangeAspect="1"/>
          </p:cNvPicPr>
          <p:nvPr/>
        </p:nvPicPr>
        <p:blipFill>
          <a:blip r:embed="rId2"/>
          <a:stretch>
            <a:fillRect/>
          </a:stretch>
        </p:blipFill>
        <p:spPr>
          <a:xfrm>
            <a:off x="89649" y="303036"/>
            <a:ext cx="12012701" cy="5944430"/>
          </a:xfrm>
          <a:prstGeom prst="rect">
            <a:avLst/>
          </a:prstGeom>
        </p:spPr>
      </p:pic>
      <p:sp>
        <p:nvSpPr>
          <p:cNvPr id="2" name="Title 1">
            <a:extLst>
              <a:ext uri="{FF2B5EF4-FFF2-40B4-BE49-F238E27FC236}">
                <a16:creationId xmlns:a16="http://schemas.microsoft.com/office/drawing/2014/main" id="{775B30BB-A06E-4123-8E0F-D6088EB693D2}"/>
              </a:ext>
            </a:extLst>
          </p:cNvPr>
          <p:cNvSpPr>
            <a:spLocks noGrp="1"/>
          </p:cNvSpPr>
          <p:nvPr>
            <p:ph type="title"/>
          </p:nvPr>
        </p:nvSpPr>
        <p:spPr>
          <a:xfrm>
            <a:off x="328402" y="6401215"/>
            <a:ext cx="10515600" cy="443661"/>
          </a:xfrm>
        </p:spPr>
        <p:txBody>
          <a:bodyPr>
            <a:noAutofit/>
          </a:bodyPr>
          <a:lstStyle/>
          <a:p>
            <a:r>
              <a:rPr lang="en-US" sz="2400" dirty="0">
                <a:solidFill>
                  <a:schemeClr val="accent2"/>
                </a:solidFill>
              </a:rPr>
              <a:t>https://www.mtech.edu/techxpo/resources-posters/index.html</a:t>
            </a:r>
          </a:p>
        </p:txBody>
      </p:sp>
      <p:sp>
        <p:nvSpPr>
          <p:cNvPr id="6" name="TextBox 5">
            <a:extLst>
              <a:ext uri="{FF2B5EF4-FFF2-40B4-BE49-F238E27FC236}">
                <a16:creationId xmlns:a16="http://schemas.microsoft.com/office/drawing/2014/main" id="{FACB4EA0-E6CC-49A5-B899-A99A2376CF5C}"/>
              </a:ext>
            </a:extLst>
          </p:cNvPr>
          <p:cNvSpPr txBox="1"/>
          <p:nvPr/>
        </p:nvSpPr>
        <p:spPr>
          <a:xfrm>
            <a:off x="6095999" y="906308"/>
            <a:ext cx="5680609" cy="1384995"/>
          </a:xfrm>
          <a:prstGeom prst="rect">
            <a:avLst/>
          </a:prstGeom>
          <a:noFill/>
        </p:spPr>
        <p:txBody>
          <a:bodyPr wrap="square" rtlCol="0">
            <a:spAutoFit/>
          </a:bodyPr>
          <a:lstStyle/>
          <a:p>
            <a:r>
              <a:rPr lang="en-US" sz="2800" dirty="0">
                <a:solidFill>
                  <a:schemeClr val="accent2"/>
                </a:solidFill>
              </a:rPr>
              <a:t>For printing, send a PDF of your presentation to Donna Conrad between April 3 - 11</a:t>
            </a:r>
          </a:p>
        </p:txBody>
      </p:sp>
    </p:spTree>
    <p:extLst>
      <p:ext uri="{BB962C8B-B14F-4D97-AF65-F5344CB8AC3E}">
        <p14:creationId xmlns:p14="http://schemas.microsoft.com/office/powerpoint/2010/main" val="2825154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E51CD-7C7E-421F-AA8F-DB6FEABF870D}"/>
              </a:ext>
            </a:extLst>
          </p:cNvPr>
          <p:cNvPicPr>
            <a:picLocks noChangeAspect="1"/>
          </p:cNvPicPr>
          <p:nvPr/>
        </p:nvPicPr>
        <p:blipFill>
          <a:blip r:embed="rId2"/>
          <a:stretch>
            <a:fillRect/>
          </a:stretch>
        </p:blipFill>
        <p:spPr>
          <a:xfrm>
            <a:off x="1177050" y="1"/>
            <a:ext cx="9837901" cy="6858000"/>
          </a:xfrm>
          <a:prstGeom prst="rect">
            <a:avLst/>
          </a:prstGeom>
        </p:spPr>
      </p:pic>
      <p:sp>
        <p:nvSpPr>
          <p:cNvPr id="2" name="TextBox 1">
            <a:extLst>
              <a:ext uri="{FF2B5EF4-FFF2-40B4-BE49-F238E27FC236}">
                <a16:creationId xmlns:a16="http://schemas.microsoft.com/office/drawing/2014/main" id="{9C2AEEF8-4238-4E42-B5A0-0FCB1720841B}"/>
              </a:ext>
            </a:extLst>
          </p:cNvPr>
          <p:cNvSpPr txBox="1"/>
          <p:nvPr/>
        </p:nvSpPr>
        <p:spPr>
          <a:xfrm>
            <a:off x="666302" y="2721114"/>
            <a:ext cx="5231989" cy="707886"/>
          </a:xfrm>
          <a:prstGeom prst="rect">
            <a:avLst/>
          </a:prstGeom>
          <a:noFill/>
          <a:ln w="25400">
            <a:solidFill>
              <a:schemeClr val="accent2"/>
            </a:solidFill>
          </a:ln>
        </p:spPr>
        <p:txBody>
          <a:bodyPr wrap="square" rtlCol="0">
            <a:spAutoFit/>
          </a:bodyPr>
          <a:lstStyle/>
          <a:p>
            <a:pPr algn="ctr"/>
            <a:r>
              <a:rPr lang="en-US" sz="2000" b="1" dirty="0">
                <a:solidFill>
                  <a:schemeClr val="accent2"/>
                </a:solidFill>
              </a:rPr>
              <a:t>Choose Chancellor Award Category at Check-In:</a:t>
            </a:r>
          </a:p>
          <a:p>
            <a:pPr algn="ctr"/>
            <a:r>
              <a:rPr lang="en-US" sz="2000" dirty="0">
                <a:solidFill>
                  <a:schemeClr val="accent2"/>
                </a:solidFill>
              </a:rPr>
              <a:t>Innovation – Professionalism - Scientific Insight</a:t>
            </a:r>
          </a:p>
        </p:txBody>
      </p:sp>
      <p:cxnSp>
        <p:nvCxnSpPr>
          <p:cNvPr id="4" name="Straight Arrow Connector 3">
            <a:extLst>
              <a:ext uri="{FF2B5EF4-FFF2-40B4-BE49-F238E27FC236}">
                <a16:creationId xmlns:a16="http://schemas.microsoft.com/office/drawing/2014/main" id="{204DA98F-AA74-49A1-BF4C-05DE8C56E8C0}"/>
              </a:ext>
            </a:extLst>
          </p:cNvPr>
          <p:cNvCxnSpPr>
            <a:cxnSpLocks/>
            <a:stCxn id="2" idx="2"/>
          </p:cNvCxnSpPr>
          <p:nvPr/>
        </p:nvCxnSpPr>
        <p:spPr>
          <a:xfrm flipH="1">
            <a:off x="3155092" y="3429000"/>
            <a:ext cx="127205" cy="1513703"/>
          </a:xfrm>
          <a:prstGeom prst="straightConnector1">
            <a:avLst/>
          </a:prstGeom>
          <a:ln w="254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810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D36CF-C2C0-47F9-9943-CAE0D271CC50}"/>
              </a:ext>
            </a:extLst>
          </p:cNvPr>
          <p:cNvPicPr>
            <a:picLocks noChangeAspect="1"/>
          </p:cNvPicPr>
          <p:nvPr/>
        </p:nvPicPr>
        <p:blipFill rotWithShape="1">
          <a:blip r:embed="rId2"/>
          <a:srcRect l="40122" t="10712" r="10869" b="3485"/>
          <a:stretch/>
        </p:blipFill>
        <p:spPr>
          <a:xfrm>
            <a:off x="6214677" y="0"/>
            <a:ext cx="5980015" cy="6857999"/>
          </a:xfrm>
          <a:prstGeom prst="rect">
            <a:avLst/>
          </a:prstGeom>
        </p:spPr>
      </p:pic>
      <p:sp>
        <p:nvSpPr>
          <p:cNvPr id="2" name="Title 1">
            <a:extLst>
              <a:ext uri="{FF2B5EF4-FFF2-40B4-BE49-F238E27FC236}">
                <a16:creationId xmlns:a16="http://schemas.microsoft.com/office/drawing/2014/main" id="{44BE737A-ECF4-4CB7-BDEF-62DE6BAF1BC8}"/>
              </a:ext>
            </a:extLst>
          </p:cNvPr>
          <p:cNvSpPr>
            <a:spLocks noGrp="1"/>
          </p:cNvSpPr>
          <p:nvPr>
            <p:ph type="title"/>
          </p:nvPr>
        </p:nvSpPr>
        <p:spPr>
          <a:xfrm>
            <a:off x="186117" y="445610"/>
            <a:ext cx="5791207" cy="2724009"/>
          </a:xfrm>
        </p:spPr>
        <p:txBody>
          <a:bodyPr>
            <a:normAutofit/>
          </a:bodyPr>
          <a:lstStyle/>
          <a:p>
            <a:r>
              <a:rPr lang="en-US" dirty="0"/>
              <a:t>Know Your Purpose</a:t>
            </a:r>
          </a:p>
        </p:txBody>
      </p:sp>
      <p:sp>
        <p:nvSpPr>
          <p:cNvPr id="3" name="Content Placeholder 2">
            <a:extLst>
              <a:ext uri="{FF2B5EF4-FFF2-40B4-BE49-F238E27FC236}">
                <a16:creationId xmlns:a16="http://schemas.microsoft.com/office/drawing/2014/main" id="{2AC3C3DD-9D50-4AE3-9838-E407E6A6F60C}"/>
              </a:ext>
            </a:extLst>
          </p:cNvPr>
          <p:cNvSpPr>
            <a:spLocks noGrp="1"/>
          </p:cNvSpPr>
          <p:nvPr>
            <p:ph idx="1"/>
          </p:nvPr>
        </p:nvSpPr>
        <p:spPr>
          <a:xfrm>
            <a:off x="498334" y="3612982"/>
            <a:ext cx="5028526" cy="1990205"/>
          </a:xfrm>
        </p:spPr>
        <p:txBody>
          <a:bodyPr/>
          <a:lstStyle/>
          <a:p>
            <a:r>
              <a:rPr lang="en-US" dirty="0">
                <a:solidFill>
                  <a:schemeClr val="accent2"/>
                </a:solidFill>
              </a:rPr>
              <a:t>Showcase a design</a:t>
            </a:r>
          </a:p>
          <a:p>
            <a:r>
              <a:rPr lang="en-US" dirty="0">
                <a:solidFill>
                  <a:schemeClr val="accent2"/>
                </a:solidFill>
              </a:rPr>
              <a:t>Demonstrate knowledge</a:t>
            </a:r>
          </a:p>
          <a:p>
            <a:r>
              <a:rPr lang="en-US" dirty="0">
                <a:solidFill>
                  <a:schemeClr val="accent2"/>
                </a:solidFill>
              </a:rPr>
              <a:t>Sell the audience</a:t>
            </a:r>
          </a:p>
        </p:txBody>
      </p:sp>
    </p:spTree>
    <p:extLst>
      <p:ext uri="{BB962C8B-B14F-4D97-AF65-F5344CB8AC3E}">
        <p14:creationId xmlns:p14="http://schemas.microsoft.com/office/powerpoint/2010/main" val="1391303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737A-ECF4-4CB7-BDEF-62DE6BAF1BC8}"/>
              </a:ext>
            </a:extLst>
          </p:cNvPr>
          <p:cNvSpPr>
            <a:spLocks noGrp="1"/>
          </p:cNvSpPr>
          <p:nvPr>
            <p:ph type="title"/>
          </p:nvPr>
        </p:nvSpPr>
        <p:spPr>
          <a:xfrm>
            <a:off x="471487" y="209121"/>
            <a:ext cx="11249025" cy="1325563"/>
          </a:xfrm>
        </p:spPr>
        <p:txBody>
          <a:bodyPr>
            <a:normAutofit fontScale="90000"/>
          </a:bodyPr>
          <a:lstStyle/>
          <a:p>
            <a:r>
              <a:rPr lang="en-US" dirty="0"/>
              <a:t>Use </a:t>
            </a:r>
            <a:r>
              <a:rPr lang="en-US" dirty="0" err="1"/>
              <a:t>Techxpo</a:t>
            </a:r>
            <a:r>
              <a:rPr lang="en-US" dirty="0"/>
              <a:t> to Hone Presentation Skills</a:t>
            </a:r>
          </a:p>
        </p:txBody>
      </p:sp>
      <p:sp>
        <p:nvSpPr>
          <p:cNvPr id="3" name="Content Placeholder 2">
            <a:extLst>
              <a:ext uri="{FF2B5EF4-FFF2-40B4-BE49-F238E27FC236}">
                <a16:creationId xmlns:a16="http://schemas.microsoft.com/office/drawing/2014/main" id="{2AC3C3DD-9D50-4AE3-9838-E407E6A6F60C}"/>
              </a:ext>
            </a:extLst>
          </p:cNvPr>
          <p:cNvSpPr>
            <a:spLocks noGrp="1"/>
          </p:cNvSpPr>
          <p:nvPr>
            <p:ph idx="1"/>
          </p:nvPr>
        </p:nvSpPr>
        <p:spPr>
          <a:xfrm>
            <a:off x="3743325" y="1940697"/>
            <a:ext cx="4705350" cy="3302429"/>
          </a:xfrm>
        </p:spPr>
        <p:txBody>
          <a:bodyPr>
            <a:normAutofit/>
          </a:bodyPr>
          <a:lstStyle/>
          <a:p>
            <a:pPr marL="0" indent="0" algn="ctr">
              <a:buNone/>
            </a:pPr>
            <a:r>
              <a:rPr lang="en-US" sz="3200" dirty="0">
                <a:solidFill>
                  <a:schemeClr val="accent2"/>
                </a:solidFill>
              </a:rPr>
              <a:t>Know your material</a:t>
            </a:r>
          </a:p>
          <a:p>
            <a:pPr marL="0" indent="0" algn="ctr">
              <a:buNone/>
            </a:pPr>
            <a:r>
              <a:rPr lang="en-US" sz="3200" dirty="0">
                <a:solidFill>
                  <a:schemeClr val="accent2"/>
                </a:solidFill>
              </a:rPr>
              <a:t>Know your audience</a:t>
            </a:r>
          </a:p>
          <a:p>
            <a:pPr marL="0" indent="0" algn="ctr">
              <a:buNone/>
            </a:pPr>
            <a:r>
              <a:rPr lang="en-US" sz="3200" dirty="0">
                <a:solidFill>
                  <a:schemeClr val="accent2"/>
                </a:solidFill>
              </a:rPr>
              <a:t>Know the forum</a:t>
            </a:r>
          </a:p>
          <a:p>
            <a:pPr marL="0" indent="0" algn="ctr">
              <a:buNone/>
            </a:pPr>
            <a:r>
              <a:rPr lang="en-US" sz="3200" dirty="0">
                <a:solidFill>
                  <a:schemeClr val="accent2"/>
                </a:solidFill>
              </a:rPr>
              <a:t>Prepare</a:t>
            </a:r>
          </a:p>
          <a:p>
            <a:pPr marL="0" indent="0" algn="ctr">
              <a:buNone/>
            </a:pPr>
            <a:r>
              <a:rPr lang="en-US" sz="3200" dirty="0">
                <a:solidFill>
                  <a:schemeClr val="accent2"/>
                </a:solidFill>
              </a:rPr>
              <a:t>Practice</a:t>
            </a:r>
          </a:p>
        </p:txBody>
      </p:sp>
    </p:spTree>
    <p:extLst>
      <p:ext uri="{BB962C8B-B14F-4D97-AF65-F5344CB8AC3E}">
        <p14:creationId xmlns:p14="http://schemas.microsoft.com/office/powerpoint/2010/main" val="151485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FE5B949-C350-4C2A-9AC4-216518ABEC4E}"/>
              </a:ext>
            </a:extLst>
          </p:cNvPr>
          <p:cNvSpPr>
            <a:spLocks noGrp="1"/>
          </p:cNvSpPr>
          <p:nvPr>
            <p:ph type="title"/>
          </p:nvPr>
        </p:nvSpPr>
        <p:spPr>
          <a:xfrm>
            <a:off x="313903" y="36657"/>
            <a:ext cx="11564193" cy="883070"/>
          </a:xfrm>
        </p:spPr>
        <p:txBody>
          <a:bodyPr>
            <a:normAutofit/>
          </a:bodyPr>
          <a:lstStyle/>
          <a:p>
            <a:pPr algn="ctr"/>
            <a:r>
              <a:rPr lang="en-US" dirty="0">
                <a:solidFill>
                  <a:schemeClr val="accent3"/>
                </a:solidFill>
              </a:rPr>
              <a:t>Target Your Audience</a:t>
            </a:r>
          </a:p>
        </p:txBody>
      </p:sp>
      <p:sp>
        <p:nvSpPr>
          <p:cNvPr id="9" name="Content Placeholder 3">
            <a:extLst>
              <a:ext uri="{FF2B5EF4-FFF2-40B4-BE49-F238E27FC236}">
                <a16:creationId xmlns:a16="http://schemas.microsoft.com/office/drawing/2014/main" id="{482FB4BC-BC70-493A-95A3-557558E0C4F2}"/>
              </a:ext>
            </a:extLst>
          </p:cNvPr>
          <p:cNvSpPr>
            <a:spLocks noGrp="1"/>
          </p:cNvSpPr>
          <p:nvPr>
            <p:ph sz="half" idx="1"/>
          </p:nvPr>
        </p:nvSpPr>
        <p:spPr>
          <a:xfrm>
            <a:off x="1528015" y="3176758"/>
            <a:ext cx="3311410" cy="389828"/>
          </a:xfrm>
        </p:spPr>
        <p:txBody>
          <a:bodyPr>
            <a:normAutofit fontScale="77500" lnSpcReduction="20000"/>
          </a:bodyPr>
          <a:lstStyle/>
          <a:p>
            <a:pPr marL="0" indent="0" algn="ctr">
              <a:buNone/>
            </a:pPr>
            <a:r>
              <a:rPr lang="en-US" sz="3200" b="1" dirty="0">
                <a:solidFill>
                  <a:schemeClr val="accent2"/>
                </a:solidFill>
              </a:rPr>
              <a:t>Tech Students</a:t>
            </a:r>
          </a:p>
        </p:txBody>
      </p:sp>
      <p:pic>
        <p:nvPicPr>
          <p:cNvPr id="10" name="Picture 2">
            <a:extLst>
              <a:ext uri="{FF2B5EF4-FFF2-40B4-BE49-F238E27FC236}">
                <a16:creationId xmlns:a16="http://schemas.microsoft.com/office/drawing/2014/main" id="{8C76D1D8-ABAD-4957-8272-7C7239A33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257" y="1079852"/>
            <a:ext cx="3174216" cy="211229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725D27E-C691-4B72-91EA-460E3CA86904}"/>
              </a:ext>
            </a:extLst>
          </p:cNvPr>
          <p:cNvPicPr>
            <a:picLocks noChangeAspect="1"/>
          </p:cNvPicPr>
          <p:nvPr/>
        </p:nvPicPr>
        <p:blipFill>
          <a:blip r:embed="rId3"/>
          <a:stretch>
            <a:fillRect/>
          </a:stretch>
        </p:blipFill>
        <p:spPr>
          <a:xfrm>
            <a:off x="2059632" y="4039637"/>
            <a:ext cx="2132963" cy="2132963"/>
          </a:xfrm>
          <a:prstGeom prst="rect">
            <a:avLst/>
          </a:prstGeom>
          <a:effectLst>
            <a:softEdge rad="31750"/>
          </a:effectLst>
        </p:spPr>
      </p:pic>
      <p:sp>
        <p:nvSpPr>
          <p:cNvPr id="12" name="Content Placeholder 3">
            <a:extLst>
              <a:ext uri="{FF2B5EF4-FFF2-40B4-BE49-F238E27FC236}">
                <a16:creationId xmlns:a16="http://schemas.microsoft.com/office/drawing/2014/main" id="{D7F15370-C438-471D-BA91-2B511B667445}"/>
              </a:ext>
            </a:extLst>
          </p:cNvPr>
          <p:cNvSpPr txBox="1">
            <a:spLocks/>
          </p:cNvSpPr>
          <p:nvPr/>
        </p:nvSpPr>
        <p:spPr>
          <a:xfrm>
            <a:off x="1872155" y="6159122"/>
            <a:ext cx="2427534" cy="4809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Faculty</a:t>
            </a:r>
          </a:p>
        </p:txBody>
      </p:sp>
      <p:pic>
        <p:nvPicPr>
          <p:cNvPr id="13" name="Picture 12">
            <a:extLst>
              <a:ext uri="{FF2B5EF4-FFF2-40B4-BE49-F238E27FC236}">
                <a16:creationId xmlns:a16="http://schemas.microsoft.com/office/drawing/2014/main" id="{5ED0EB5B-76B6-4486-B37E-98A6B8E410F4}"/>
              </a:ext>
            </a:extLst>
          </p:cNvPr>
          <p:cNvPicPr>
            <a:picLocks noChangeAspect="1"/>
          </p:cNvPicPr>
          <p:nvPr/>
        </p:nvPicPr>
        <p:blipFill>
          <a:blip r:embed="rId4"/>
          <a:stretch>
            <a:fillRect/>
          </a:stretch>
        </p:blipFill>
        <p:spPr>
          <a:xfrm>
            <a:off x="6815378" y="4246460"/>
            <a:ext cx="2918129" cy="1867602"/>
          </a:xfrm>
          <a:prstGeom prst="rect">
            <a:avLst/>
          </a:prstGeom>
          <a:effectLst>
            <a:softEdge rad="31750"/>
          </a:effectLst>
        </p:spPr>
      </p:pic>
      <p:sp>
        <p:nvSpPr>
          <p:cNvPr id="14" name="Content Placeholder 3">
            <a:extLst>
              <a:ext uri="{FF2B5EF4-FFF2-40B4-BE49-F238E27FC236}">
                <a16:creationId xmlns:a16="http://schemas.microsoft.com/office/drawing/2014/main" id="{97D4F1FA-76C2-4BA3-B732-F00ED4B4D602}"/>
              </a:ext>
            </a:extLst>
          </p:cNvPr>
          <p:cNvSpPr txBox="1">
            <a:spLocks/>
          </p:cNvSpPr>
          <p:nvPr/>
        </p:nvSpPr>
        <p:spPr>
          <a:xfrm>
            <a:off x="7132655" y="6107633"/>
            <a:ext cx="2259106" cy="4809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Public</a:t>
            </a:r>
          </a:p>
        </p:txBody>
      </p:sp>
      <p:pic>
        <p:nvPicPr>
          <p:cNvPr id="15" name="Picture 14">
            <a:extLst>
              <a:ext uri="{FF2B5EF4-FFF2-40B4-BE49-F238E27FC236}">
                <a16:creationId xmlns:a16="http://schemas.microsoft.com/office/drawing/2014/main" id="{50E0F265-1636-4A1D-AB53-F1603311F540}"/>
              </a:ext>
            </a:extLst>
          </p:cNvPr>
          <p:cNvPicPr>
            <a:picLocks noChangeAspect="1"/>
          </p:cNvPicPr>
          <p:nvPr/>
        </p:nvPicPr>
        <p:blipFill rotWithShape="1">
          <a:blip r:embed="rId5"/>
          <a:srcRect l="20187" r="6222"/>
          <a:stretch/>
        </p:blipFill>
        <p:spPr>
          <a:xfrm>
            <a:off x="7066751" y="1077540"/>
            <a:ext cx="2424687" cy="2165167"/>
          </a:xfrm>
          <a:prstGeom prst="rect">
            <a:avLst/>
          </a:prstGeom>
          <a:effectLst>
            <a:softEdge rad="31750"/>
          </a:effectLst>
        </p:spPr>
      </p:pic>
      <p:sp>
        <p:nvSpPr>
          <p:cNvPr id="16" name="Content Placeholder 3">
            <a:extLst>
              <a:ext uri="{FF2B5EF4-FFF2-40B4-BE49-F238E27FC236}">
                <a16:creationId xmlns:a16="http://schemas.microsoft.com/office/drawing/2014/main" id="{5BC246F8-5613-47AE-BF1B-7354D7150C75}"/>
              </a:ext>
            </a:extLst>
          </p:cNvPr>
          <p:cNvSpPr txBox="1">
            <a:spLocks/>
          </p:cNvSpPr>
          <p:nvPr/>
        </p:nvSpPr>
        <p:spPr>
          <a:xfrm>
            <a:off x="7418332" y="3235761"/>
            <a:ext cx="1580414" cy="3894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Judges</a:t>
            </a:r>
          </a:p>
        </p:txBody>
      </p:sp>
    </p:spTree>
    <p:extLst>
      <p:ext uri="{BB962C8B-B14F-4D97-AF65-F5344CB8AC3E}">
        <p14:creationId xmlns:p14="http://schemas.microsoft.com/office/powerpoint/2010/main" val="4261623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D3A72-898D-4490-BB59-0963A7E68291}"/>
              </a:ext>
            </a:extLst>
          </p:cNvPr>
          <p:cNvSpPr>
            <a:spLocks noGrp="1"/>
          </p:cNvSpPr>
          <p:nvPr>
            <p:ph type="title"/>
          </p:nvPr>
        </p:nvSpPr>
        <p:spPr>
          <a:xfrm>
            <a:off x="0" y="18255"/>
            <a:ext cx="12192000" cy="1325563"/>
          </a:xfrm>
        </p:spPr>
        <p:txBody>
          <a:bodyPr>
            <a:normAutofit/>
          </a:bodyPr>
          <a:lstStyle/>
          <a:p>
            <a:pPr algn="ctr"/>
            <a:r>
              <a:rPr lang="en-US" dirty="0"/>
              <a:t>Your </a:t>
            </a:r>
            <a:r>
              <a:rPr lang="en-US" u="sng" dirty="0"/>
              <a:t>Poster</a:t>
            </a:r>
            <a:r>
              <a:rPr lang="en-US" dirty="0"/>
              <a:t> is a </a:t>
            </a:r>
            <a:r>
              <a:rPr lang="en-US" u="sng" dirty="0"/>
              <a:t>Technical Sales Tool</a:t>
            </a:r>
          </a:p>
        </p:txBody>
      </p:sp>
      <p:sp>
        <p:nvSpPr>
          <p:cNvPr id="8" name="Content Placeholder 7">
            <a:extLst>
              <a:ext uri="{FF2B5EF4-FFF2-40B4-BE49-F238E27FC236}">
                <a16:creationId xmlns:a16="http://schemas.microsoft.com/office/drawing/2014/main" id="{F264E01D-8108-47AA-AD04-B36A5CCAC21E}"/>
              </a:ext>
            </a:extLst>
          </p:cNvPr>
          <p:cNvSpPr>
            <a:spLocks noGrp="1"/>
          </p:cNvSpPr>
          <p:nvPr>
            <p:ph sz="half" idx="1"/>
          </p:nvPr>
        </p:nvSpPr>
        <p:spPr>
          <a:xfrm>
            <a:off x="390525" y="2234802"/>
            <a:ext cx="5181600" cy="3137297"/>
          </a:xfrm>
        </p:spPr>
        <p:txBody>
          <a:bodyPr>
            <a:noAutofit/>
          </a:bodyPr>
          <a:lstStyle/>
          <a:p>
            <a:r>
              <a:rPr lang="en-US" sz="2000" dirty="0"/>
              <a:t>Entice the audience</a:t>
            </a:r>
          </a:p>
          <a:p>
            <a:r>
              <a:rPr lang="en-US" sz="2000" dirty="0"/>
              <a:t>Presentation aid</a:t>
            </a:r>
          </a:p>
          <a:p>
            <a:r>
              <a:rPr lang="en-US" sz="2000" dirty="0"/>
              <a:t>Explain value proposition</a:t>
            </a:r>
          </a:p>
          <a:p>
            <a:r>
              <a:rPr lang="en-US" sz="2000" dirty="0"/>
              <a:t> Highlights</a:t>
            </a:r>
          </a:p>
          <a:p>
            <a:pPr lvl="1"/>
            <a:r>
              <a:rPr lang="en-US" sz="2000" dirty="0">
                <a:solidFill>
                  <a:schemeClr val="accent2"/>
                </a:solidFill>
              </a:rPr>
              <a:t>1</a:t>
            </a:r>
            <a:r>
              <a:rPr lang="en-US" sz="2000" baseline="30000" dirty="0">
                <a:solidFill>
                  <a:schemeClr val="accent2"/>
                </a:solidFill>
              </a:rPr>
              <a:t>st</a:t>
            </a:r>
            <a:r>
              <a:rPr lang="en-US" sz="2000" dirty="0">
                <a:solidFill>
                  <a:schemeClr val="accent2"/>
                </a:solidFill>
              </a:rPr>
              <a:t> principles </a:t>
            </a:r>
          </a:p>
          <a:p>
            <a:pPr lvl="1"/>
            <a:r>
              <a:rPr lang="en-US" sz="2000" dirty="0">
                <a:solidFill>
                  <a:schemeClr val="accent2"/>
                </a:solidFill>
              </a:rPr>
              <a:t>Scientific method</a:t>
            </a:r>
          </a:p>
          <a:p>
            <a:pPr lvl="1"/>
            <a:r>
              <a:rPr lang="en-US" sz="2000" dirty="0">
                <a:solidFill>
                  <a:schemeClr val="accent2"/>
                </a:solidFill>
              </a:rPr>
              <a:t>Results validation</a:t>
            </a:r>
          </a:p>
        </p:txBody>
      </p:sp>
      <p:sp>
        <p:nvSpPr>
          <p:cNvPr id="4" name="Content Placeholder 3">
            <a:extLst>
              <a:ext uri="{FF2B5EF4-FFF2-40B4-BE49-F238E27FC236}">
                <a16:creationId xmlns:a16="http://schemas.microsoft.com/office/drawing/2014/main" id="{FAA6E360-0CAF-4484-8795-AAA35A4A5BFA}"/>
              </a:ext>
            </a:extLst>
          </p:cNvPr>
          <p:cNvSpPr>
            <a:spLocks noGrp="1"/>
          </p:cNvSpPr>
          <p:nvPr>
            <p:ph sz="half" idx="2"/>
          </p:nvPr>
        </p:nvSpPr>
        <p:spPr/>
        <p:txBody>
          <a:bodyPr/>
          <a:lstStyle/>
          <a:p>
            <a:endParaRPr lang="en-US" dirty="0"/>
          </a:p>
        </p:txBody>
      </p:sp>
      <p:pic>
        <p:nvPicPr>
          <p:cNvPr id="7" name="Picture 6">
            <a:extLst>
              <a:ext uri="{FF2B5EF4-FFF2-40B4-BE49-F238E27FC236}">
                <a16:creationId xmlns:a16="http://schemas.microsoft.com/office/drawing/2014/main" id="{A2B46BE1-A934-4703-A343-EA86888F2B3C}"/>
              </a:ext>
            </a:extLst>
          </p:cNvPr>
          <p:cNvPicPr>
            <a:picLocks noChangeAspect="1"/>
          </p:cNvPicPr>
          <p:nvPr/>
        </p:nvPicPr>
        <p:blipFill>
          <a:blip r:embed="rId2"/>
          <a:stretch>
            <a:fillRect/>
          </a:stretch>
        </p:blipFill>
        <p:spPr>
          <a:xfrm>
            <a:off x="4814632" y="1735609"/>
            <a:ext cx="7316356" cy="5029995"/>
          </a:xfrm>
          <a:prstGeom prst="rect">
            <a:avLst/>
          </a:prstGeom>
          <a:effectLst>
            <a:softEdge rad="63500"/>
          </a:effectLst>
        </p:spPr>
      </p:pic>
    </p:spTree>
    <p:extLst>
      <p:ext uri="{BB962C8B-B14F-4D97-AF65-F5344CB8AC3E}">
        <p14:creationId xmlns:p14="http://schemas.microsoft.com/office/powerpoint/2010/main" val="2698477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D3A72-898D-4490-BB59-0963A7E68291}"/>
              </a:ext>
            </a:extLst>
          </p:cNvPr>
          <p:cNvSpPr>
            <a:spLocks noGrp="1"/>
          </p:cNvSpPr>
          <p:nvPr>
            <p:ph type="title"/>
          </p:nvPr>
        </p:nvSpPr>
        <p:spPr>
          <a:xfrm>
            <a:off x="0" y="18255"/>
            <a:ext cx="12192000" cy="1325563"/>
          </a:xfrm>
        </p:spPr>
        <p:txBody>
          <a:bodyPr>
            <a:normAutofit fontScale="90000"/>
          </a:bodyPr>
          <a:lstStyle/>
          <a:p>
            <a:r>
              <a:rPr lang="en-US" dirty="0"/>
              <a:t>Your Project </a:t>
            </a:r>
            <a:r>
              <a:rPr lang="en-US" u="sng" dirty="0"/>
              <a:t>Report</a:t>
            </a:r>
            <a:r>
              <a:rPr lang="en-US" dirty="0"/>
              <a:t> is a </a:t>
            </a:r>
            <a:r>
              <a:rPr lang="en-US" u="sng" dirty="0"/>
              <a:t>Scientific Document</a:t>
            </a:r>
          </a:p>
        </p:txBody>
      </p:sp>
      <p:pic>
        <p:nvPicPr>
          <p:cNvPr id="6" name="Content Placeholder 5">
            <a:extLst>
              <a:ext uri="{FF2B5EF4-FFF2-40B4-BE49-F238E27FC236}">
                <a16:creationId xmlns:a16="http://schemas.microsoft.com/office/drawing/2014/main" id="{8BE3043A-79D0-421D-AB67-9B66641926F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76800" y="1460844"/>
            <a:ext cx="5610225" cy="4207668"/>
          </a:xfrm>
          <a:effectLst>
            <a:softEdge rad="31750"/>
          </a:effectLst>
        </p:spPr>
      </p:pic>
      <p:sp>
        <p:nvSpPr>
          <p:cNvPr id="8" name="Content Placeholder 7">
            <a:extLst>
              <a:ext uri="{FF2B5EF4-FFF2-40B4-BE49-F238E27FC236}">
                <a16:creationId xmlns:a16="http://schemas.microsoft.com/office/drawing/2014/main" id="{F264E01D-8108-47AA-AD04-B36A5CCAC21E}"/>
              </a:ext>
            </a:extLst>
          </p:cNvPr>
          <p:cNvSpPr>
            <a:spLocks noGrp="1"/>
          </p:cNvSpPr>
          <p:nvPr>
            <p:ph sz="half" idx="1"/>
          </p:nvPr>
        </p:nvSpPr>
        <p:spPr>
          <a:xfrm>
            <a:off x="1227183" y="1767394"/>
            <a:ext cx="2759931" cy="1661606"/>
          </a:xfrm>
        </p:spPr>
        <p:txBody>
          <a:bodyPr>
            <a:noAutofit/>
          </a:bodyPr>
          <a:lstStyle/>
          <a:p>
            <a:r>
              <a:rPr lang="en-US" sz="2000" dirty="0"/>
              <a:t>Abstract</a:t>
            </a:r>
          </a:p>
          <a:p>
            <a:r>
              <a:rPr lang="en-US" sz="2000" dirty="0"/>
              <a:t>Introduction</a:t>
            </a:r>
          </a:p>
          <a:p>
            <a:r>
              <a:rPr lang="en-US" sz="2000" dirty="0"/>
              <a:t>Methods</a:t>
            </a:r>
          </a:p>
          <a:p>
            <a:r>
              <a:rPr lang="en-US" sz="2000" dirty="0"/>
              <a:t>Results</a:t>
            </a:r>
          </a:p>
          <a:p>
            <a:r>
              <a:rPr lang="en-US" sz="2000" dirty="0"/>
              <a:t>Discussion</a:t>
            </a:r>
          </a:p>
          <a:p>
            <a:r>
              <a:rPr lang="en-US" sz="2000" dirty="0"/>
              <a:t>Conclusion</a:t>
            </a:r>
          </a:p>
          <a:p>
            <a:r>
              <a:rPr lang="en-US" sz="2000" dirty="0"/>
              <a:t>References </a:t>
            </a:r>
          </a:p>
        </p:txBody>
      </p:sp>
      <p:sp>
        <p:nvSpPr>
          <p:cNvPr id="5" name="Content Placeholder 7">
            <a:extLst>
              <a:ext uri="{FF2B5EF4-FFF2-40B4-BE49-F238E27FC236}">
                <a16:creationId xmlns:a16="http://schemas.microsoft.com/office/drawing/2014/main" id="{6A465A97-E93B-4BEC-B66C-94DFC4F5446A}"/>
              </a:ext>
            </a:extLst>
          </p:cNvPr>
          <p:cNvSpPr txBox="1">
            <a:spLocks/>
          </p:cNvSpPr>
          <p:nvPr/>
        </p:nvSpPr>
        <p:spPr>
          <a:xfrm>
            <a:off x="733425" y="1353343"/>
            <a:ext cx="5181600" cy="5495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Scientific Method</a:t>
            </a:r>
          </a:p>
        </p:txBody>
      </p:sp>
      <p:sp>
        <p:nvSpPr>
          <p:cNvPr id="7" name="Content Placeholder 7">
            <a:extLst>
              <a:ext uri="{FF2B5EF4-FFF2-40B4-BE49-F238E27FC236}">
                <a16:creationId xmlns:a16="http://schemas.microsoft.com/office/drawing/2014/main" id="{251CEBE0-007A-4DDD-8DD8-DEB9A0DC6E76}"/>
              </a:ext>
            </a:extLst>
          </p:cNvPr>
          <p:cNvSpPr txBox="1">
            <a:spLocks/>
          </p:cNvSpPr>
          <p:nvPr/>
        </p:nvSpPr>
        <p:spPr>
          <a:xfrm>
            <a:off x="506885" y="4673854"/>
            <a:ext cx="5181600" cy="16616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Demonstrates 1</a:t>
            </a:r>
            <a:r>
              <a:rPr lang="en-US" sz="2000" baseline="30000" dirty="0"/>
              <a:t>st</a:t>
            </a:r>
            <a:r>
              <a:rPr lang="en-US" sz="2000" dirty="0"/>
              <a:t> principles, standards, etc.</a:t>
            </a:r>
          </a:p>
          <a:p>
            <a:r>
              <a:rPr lang="en-US" sz="2000" dirty="0"/>
              <a:t>Validates results</a:t>
            </a:r>
          </a:p>
          <a:p>
            <a:r>
              <a:rPr lang="en-US" sz="2000" dirty="0"/>
              <a:t>Includes all necessary details</a:t>
            </a:r>
          </a:p>
        </p:txBody>
      </p:sp>
    </p:spTree>
    <p:extLst>
      <p:ext uri="{BB962C8B-B14F-4D97-AF65-F5344CB8AC3E}">
        <p14:creationId xmlns:p14="http://schemas.microsoft.com/office/powerpoint/2010/main" val="1331131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1F7F-4B7C-40B1-9F4A-E3F5B368C8F7}"/>
              </a:ext>
            </a:extLst>
          </p:cNvPr>
          <p:cNvSpPr>
            <a:spLocks noGrp="1"/>
          </p:cNvSpPr>
          <p:nvPr>
            <p:ph type="title"/>
          </p:nvPr>
        </p:nvSpPr>
        <p:spPr>
          <a:xfrm>
            <a:off x="261937" y="101514"/>
            <a:ext cx="11668125" cy="1325563"/>
          </a:xfrm>
        </p:spPr>
        <p:txBody>
          <a:bodyPr>
            <a:normAutofit/>
          </a:bodyPr>
          <a:lstStyle/>
          <a:p>
            <a:r>
              <a:rPr lang="en-US" dirty="0"/>
              <a:t>Your Poster is </a:t>
            </a:r>
            <a:r>
              <a:rPr lang="en-US" u="sng" dirty="0"/>
              <a:t>Not</a:t>
            </a:r>
            <a:r>
              <a:rPr lang="en-US" dirty="0"/>
              <a:t> a Scientific Report</a:t>
            </a:r>
          </a:p>
        </p:txBody>
      </p:sp>
      <p:sp>
        <p:nvSpPr>
          <p:cNvPr id="3" name="Content Placeholder 2">
            <a:extLst>
              <a:ext uri="{FF2B5EF4-FFF2-40B4-BE49-F238E27FC236}">
                <a16:creationId xmlns:a16="http://schemas.microsoft.com/office/drawing/2014/main" id="{A7CBE07D-0DE4-4800-B0A8-BF4F02F61E3F}"/>
              </a:ext>
            </a:extLst>
          </p:cNvPr>
          <p:cNvSpPr>
            <a:spLocks noGrp="1"/>
          </p:cNvSpPr>
          <p:nvPr>
            <p:ph sz="half" idx="1"/>
          </p:nvPr>
        </p:nvSpPr>
        <p:spPr>
          <a:xfrm>
            <a:off x="193953" y="1492610"/>
            <a:ext cx="4906127" cy="4351338"/>
          </a:xfrm>
        </p:spPr>
        <p:txBody>
          <a:bodyPr>
            <a:normAutofit/>
          </a:bodyPr>
          <a:lstStyle/>
          <a:p>
            <a:r>
              <a:rPr lang="en-US" dirty="0"/>
              <a:t>Keep it clean and airy!</a:t>
            </a:r>
          </a:p>
          <a:p>
            <a:r>
              <a:rPr lang="en-US" dirty="0"/>
              <a:t>Use large font</a:t>
            </a:r>
          </a:p>
          <a:p>
            <a:r>
              <a:rPr lang="en-US" dirty="0"/>
              <a:t>Use simple photos &amp; figures</a:t>
            </a:r>
          </a:p>
          <a:p>
            <a:endParaRPr lang="en-US" dirty="0"/>
          </a:p>
          <a:p>
            <a:r>
              <a:rPr lang="en-US" dirty="0"/>
              <a:t>Avoid too much text</a:t>
            </a:r>
          </a:p>
          <a:p>
            <a:r>
              <a:rPr lang="en-US" dirty="0"/>
              <a:t>Avoid detailed tables, drawings, charts</a:t>
            </a:r>
          </a:p>
          <a:p>
            <a:endParaRPr lang="en-US" dirty="0"/>
          </a:p>
          <a:p>
            <a:r>
              <a:rPr lang="en-US" dirty="0"/>
              <a:t>Have copies of your report for those interested</a:t>
            </a:r>
          </a:p>
        </p:txBody>
      </p:sp>
      <p:pic>
        <p:nvPicPr>
          <p:cNvPr id="7" name="Picture 6">
            <a:extLst>
              <a:ext uri="{FF2B5EF4-FFF2-40B4-BE49-F238E27FC236}">
                <a16:creationId xmlns:a16="http://schemas.microsoft.com/office/drawing/2014/main" id="{5E612D00-FB81-4A27-86CF-FF124B5A629F}"/>
              </a:ext>
            </a:extLst>
          </p:cNvPr>
          <p:cNvPicPr>
            <a:picLocks noChangeAspect="1"/>
          </p:cNvPicPr>
          <p:nvPr/>
        </p:nvPicPr>
        <p:blipFill>
          <a:blip r:embed="rId2"/>
          <a:stretch>
            <a:fillRect/>
          </a:stretch>
        </p:blipFill>
        <p:spPr>
          <a:xfrm>
            <a:off x="5100080" y="1492610"/>
            <a:ext cx="6897967" cy="4812939"/>
          </a:xfrm>
          <a:prstGeom prst="rect">
            <a:avLst/>
          </a:prstGeom>
        </p:spPr>
      </p:pic>
    </p:spTree>
    <p:extLst>
      <p:ext uri="{BB962C8B-B14F-4D97-AF65-F5344CB8AC3E}">
        <p14:creationId xmlns:p14="http://schemas.microsoft.com/office/powerpoint/2010/main" val="2204595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1F7F-4B7C-40B1-9F4A-E3F5B368C8F7}"/>
              </a:ext>
            </a:extLst>
          </p:cNvPr>
          <p:cNvSpPr>
            <a:spLocks noGrp="1"/>
          </p:cNvSpPr>
          <p:nvPr>
            <p:ph type="title"/>
          </p:nvPr>
        </p:nvSpPr>
        <p:spPr>
          <a:xfrm>
            <a:off x="64116" y="137319"/>
            <a:ext cx="12049125" cy="1325563"/>
          </a:xfrm>
        </p:spPr>
        <p:txBody>
          <a:bodyPr>
            <a:normAutofit fontScale="90000"/>
          </a:bodyPr>
          <a:lstStyle/>
          <a:p>
            <a:r>
              <a:rPr lang="en-US" dirty="0"/>
              <a:t>Make Your Poster Inviting and Informative</a:t>
            </a:r>
          </a:p>
        </p:txBody>
      </p:sp>
      <p:sp>
        <p:nvSpPr>
          <p:cNvPr id="3" name="Content Placeholder 2">
            <a:extLst>
              <a:ext uri="{FF2B5EF4-FFF2-40B4-BE49-F238E27FC236}">
                <a16:creationId xmlns:a16="http://schemas.microsoft.com/office/drawing/2014/main" id="{A7CBE07D-0DE4-4800-B0A8-BF4F02F61E3F}"/>
              </a:ext>
            </a:extLst>
          </p:cNvPr>
          <p:cNvSpPr>
            <a:spLocks noGrp="1"/>
          </p:cNvSpPr>
          <p:nvPr>
            <p:ph sz="half" idx="1"/>
          </p:nvPr>
        </p:nvSpPr>
        <p:spPr>
          <a:xfrm>
            <a:off x="496250" y="2423654"/>
            <a:ext cx="5181600" cy="3135313"/>
          </a:xfrm>
        </p:spPr>
        <p:txBody>
          <a:bodyPr>
            <a:normAutofit/>
          </a:bodyPr>
          <a:lstStyle/>
          <a:p>
            <a:r>
              <a:rPr lang="en-US" dirty="0"/>
              <a:t>Clean, attractive</a:t>
            </a:r>
          </a:p>
          <a:p>
            <a:endParaRPr lang="en-US" dirty="0"/>
          </a:p>
          <a:p>
            <a:r>
              <a:rPr lang="en-US" dirty="0"/>
              <a:t>Use figures, photos, charts</a:t>
            </a:r>
          </a:p>
          <a:p>
            <a:endParaRPr lang="en-US" dirty="0"/>
          </a:p>
          <a:p>
            <a:r>
              <a:rPr lang="en-US" dirty="0"/>
              <a:t>Logical layout</a:t>
            </a:r>
          </a:p>
          <a:p>
            <a:endParaRPr lang="en-US" dirty="0"/>
          </a:p>
        </p:txBody>
      </p:sp>
      <p:pic>
        <p:nvPicPr>
          <p:cNvPr id="7" name="Picture 6">
            <a:extLst>
              <a:ext uri="{FF2B5EF4-FFF2-40B4-BE49-F238E27FC236}">
                <a16:creationId xmlns:a16="http://schemas.microsoft.com/office/drawing/2014/main" id="{23785DD1-A608-45AC-ADCA-09CBB5871A2F}"/>
              </a:ext>
            </a:extLst>
          </p:cNvPr>
          <p:cNvPicPr>
            <a:picLocks noChangeAspect="1"/>
          </p:cNvPicPr>
          <p:nvPr/>
        </p:nvPicPr>
        <p:blipFill>
          <a:blip r:embed="rId2"/>
          <a:stretch>
            <a:fillRect/>
          </a:stretch>
        </p:blipFill>
        <p:spPr>
          <a:xfrm>
            <a:off x="5339518" y="1462882"/>
            <a:ext cx="6749009" cy="4737894"/>
          </a:xfrm>
          <a:prstGeom prst="rect">
            <a:avLst/>
          </a:prstGeom>
        </p:spPr>
      </p:pic>
    </p:spTree>
    <p:extLst>
      <p:ext uri="{BB962C8B-B14F-4D97-AF65-F5344CB8AC3E}">
        <p14:creationId xmlns:p14="http://schemas.microsoft.com/office/powerpoint/2010/main" val="3388096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90B7B-F0BA-438B-ACF1-3063208F9612}"/>
              </a:ext>
            </a:extLst>
          </p:cNvPr>
          <p:cNvSpPr>
            <a:spLocks noGrp="1"/>
          </p:cNvSpPr>
          <p:nvPr>
            <p:ph type="title"/>
          </p:nvPr>
        </p:nvSpPr>
        <p:spPr>
          <a:xfrm>
            <a:off x="5813774" y="183890"/>
            <a:ext cx="6283492" cy="1325563"/>
          </a:xfrm>
        </p:spPr>
        <p:txBody>
          <a:bodyPr/>
          <a:lstStyle/>
          <a:p>
            <a:r>
              <a:rPr lang="en-US" dirty="0"/>
              <a:t>Make the Judges Jobs Easy</a:t>
            </a:r>
          </a:p>
        </p:txBody>
      </p:sp>
      <p:sp>
        <p:nvSpPr>
          <p:cNvPr id="3" name="Content Placeholder 2">
            <a:extLst>
              <a:ext uri="{FF2B5EF4-FFF2-40B4-BE49-F238E27FC236}">
                <a16:creationId xmlns:a16="http://schemas.microsoft.com/office/drawing/2014/main" id="{0F40902C-6D37-4B9E-85E0-1A2FF6D07D59}"/>
              </a:ext>
            </a:extLst>
          </p:cNvPr>
          <p:cNvSpPr>
            <a:spLocks noGrp="1"/>
          </p:cNvSpPr>
          <p:nvPr>
            <p:ph idx="1"/>
          </p:nvPr>
        </p:nvSpPr>
        <p:spPr>
          <a:xfrm>
            <a:off x="6959403" y="1955097"/>
            <a:ext cx="3697807" cy="4351338"/>
          </a:xfrm>
        </p:spPr>
        <p:txBody>
          <a:bodyPr/>
          <a:lstStyle/>
          <a:p>
            <a:pPr marL="514350" indent="-514350">
              <a:buFont typeface="+mj-lt"/>
              <a:buAutoNum type="arabicPeriod"/>
            </a:pPr>
            <a:r>
              <a:rPr lang="en-US" dirty="0"/>
              <a:t>One Minute Why</a:t>
            </a:r>
          </a:p>
          <a:p>
            <a:pPr marL="514350" indent="-514350">
              <a:buFont typeface="+mj-lt"/>
              <a:buAutoNum type="arabicPeriod"/>
            </a:pPr>
            <a:r>
              <a:rPr lang="en-US" dirty="0"/>
              <a:t>Technical/Scientific</a:t>
            </a:r>
          </a:p>
          <a:p>
            <a:pPr marL="514350" indent="-514350">
              <a:buFont typeface="+mj-lt"/>
              <a:buAutoNum type="arabicPeriod"/>
            </a:pPr>
            <a:r>
              <a:rPr lang="en-US" dirty="0"/>
              <a:t>Presentation</a:t>
            </a:r>
          </a:p>
          <a:p>
            <a:pPr marL="514350" indent="-514350">
              <a:buFont typeface="+mj-lt"/>
              <a:buAutoNum type="arabicPeriod"/>
            </a:pPr>
            <a:r>
              <a:rPr lang="en-US" dirty="0"/>
              <a:t>Value</a:t>
            </a:r>
          </a:p>
          <a:p>
            <a:pPr marL="0" indent="0">
              <a:buNone/>
            </a:pPr>
            <a:endParaRPr lang="en-US" dirty="0"/>
          </a:p>
        </p:txBody>
      </p:sp>
      <p:pic>
        <p:nvPicPr>
          <p:cNvPr id="5" name="Picture 4">
            <a:extLst>
              <a:ext uri="{FF2B5EF4-FFF2-40B4-BE49-F238E27FC236}">
                <a16:creationId xmlns:a16="http://schemas.microsoft.com/office/drawing/2014/main" id="{D3F4D5A6-6ABF-4786-B7BA-A1BE9B77B9DA}"/>
              </a:ext>
            </a:extLst>
          </p:cNvPr>
          <p:cNvPicPr>
            <a:picLocks noChangeAspect="1"/>
          </p:cNvPicPr>
          <p:nvPr/>
        </p:nvPicPr>
        <p:blipFill>
          <a:blip r:embed="rId2"/>
          <a:stretch>
            <a:fillRect/>
          </a:stretch>
        </p:blipFill>
        <p:spPr>
          <a:xfrm>
            <a:off x="225971" y="159923"/>
            <a:ext cx="5490519" cy="6538153"/>
          </a:xfrm>
          <a:prstGeom prst="rect">
            <a:avLst/>
          </a:prstGeom>
          <a:ln w="25400">
            <a:solidFill>
              <a:schemeClr val="accent1"/>
            </a:solidFill>
          </a:ln>
        </p:spPr>
      </p:pic>
    </p:spTree>
    <p:extLst>
      <p:ext uri="{BB962C8B-B14F-4D97-AF65-F5344CB8AC3E}">
        <p14:creationId xmlns:p14="http://schemas.microsoft.com/office/powerpoint/2010/main" val="1379114751"/>
      </p:ext>
    </p:extLst>
  </p:cSld>
  <p:clrMapOvr>
    <a:masterClrMapping/>
  </p:clrMapOvr>
</p:sld>
</file>

<file path=ppt/theme/theme1.xml><?xml version="1.0" encoding="utf-8"?>
<a:theme xmlns:a="http://schemas.openxmlformats.org/drawingml/2006/main" name="2_Office Theme">
  <a:themeElements>
    <a:clrScheme name="MTU-Montana Technological University Colors">
      <a:dk1>
        <a:srgbClr val="000000"/>
      </a:dk1>
      <a:lt1>
        <a:srgbClr val="FFFFFF"/>
      </a:lt1>
      <a:dk2>
        <a:srgbClr val="ADAAA5"/>
      </a:dk2>
      <a:lt2>
        <a:srgbClr val="606260"/>
      </a:lt2>
      <a:accent1>
        <a:srgbClr val="204E33"/>
      </a:accent1>
      <a:accent2>
        <a:srgbClr val="8A4D38"/>
      </a:accent2>
      <a:accent3>
        <a:srgbClr val="758E51"/>
      </a:accent3>
      <a:accent4>
        <a:srgbClr val="5F7D88"/>
      </a:accent4>
      <a:accent5>
        <a:srgbClr val="25314A"/>
      </a:accent5>
      <a:accent6>
        <a:srgbClr val="C4AE8A"/>
      </a:accent6>
      <a:hlink>
        <a:srgbClr val="70B849"/>
      </a:hlink>
      <a:folHlink>
        <a:srgbClr val="70B8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U-PowerPoint-Template" id="{8B11B884-4AD4-1546-A172-4FCDC7961D06}" vid="{4694931A-A3FE-864C-AE26-2C933723E49F}"/>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5664</TotalTime>
  <Words>992</Words>
  <Application>Microsoft Office PowerPoint</Application>
  <PresentationFormat>Widescreen</PresentationFormat>
  <Paragraphs>143</Paragraphs>
  <Slides>19</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Aptos</vt:lpstr>
      <vt:lpstr>Aptos Display</vt:lpstr>
      <vt:lpstr>Arial</vt:lpstr>
      <vt:lpstr>Calibri</vt:lpstr>
      <vt:lpstr>Cambria Math</vt:lpstr>
      <vt:lpstr>Open Sans</vt:lpstr>
      <vt:lpstr>2_Office Theme</vt:lpstr>
      <vt:lpstr>Office Theme</vt:lpstr>
      <vt:lpstr>PowerPoint Presentation</vt:lpstr>
      <vt:lpstr>Know Your Purpose</vt:lpstr>
      <vt:lpstr>Use Techxpo to Hone Presentation Skills</vt:lpstr>
      <vt:lpstr>Target Your Audience</vt:lpstr>
      <vt:lpstr>Your Poster is a Technical Sales Tool</vt:lpstr>
      <vt:lpstr>Your Project Report is a Scientific Document</vt:lpstr>
      <vt:lpstr>Your Poster is Not a Scientific Report</vt:lpstr>
      <vt:lpstr>Make Your Poster Inviting and Informative</vt:lpstr>
      <vt:lpstr>Make the Judges Jobs Easy</vt:lpstr>
      <vt:lpstr>Explain the “Why” in One Minute Selling is Teaching</vt:lpstr>
      <vt:lpstr>PowerPoint Presentation</vt:lpstr>
      <vt:lpstr>Tap Butte Mine Water for Dependable Economical Heat</vt:lpstr>
      <vt:lpstr>Score Technical and Scientific Points</vt:lpstr>
      <vt:lpstr>Organize, Prepare, and Practice Your Presentation</vt:lpstr>
      <vt:lpstr>Sell the Value</vt:lpstr>
      <vt:lpstr>PowerPoint Presentation</vt:lpstr>
      <vt:lpstr>Have Fun Designing Your Poster!</vt:lpstr>
      <vt:lpstr>https://www.mtech.edu/techxpo/resources-posters/index.html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Macrogrids and Microgrids  Delivering Energy at the Speed of Light</dc:title>
  <dc:creator>Bob Morris</dc:creator>
  <cp:lastModifiedBy>Anderson, Susie</cp:lastModifiedBy>
  <cp:revision>182</cp:revision>
  <dcterms:created xsi:type="dcterms:W3CDTF">2024-06-26T16:31:40Z</dcterms:created>
  <dcterms:modified xsi:type="dcterms:W3CDTF">2025-03-13T16:58:46Z</dcterms:modified>
</cp:coreProperties>
</file>