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2" r:id="rId3"/>
    <p:sldId id="258" r:id="rId4"/>
    <p:sldId id="259" r:id="rId5"/>
    <p:sldId id="283" r:id="rId6"/>
    <p:sldId id="284" r:id="rId7"/>
    <p:sldId id="285" r:id="rId8"/>
    <p:sldId id="286" r:id="rId9"/>
    <p:sldId id="291" r:id="rId10"/>
    <p:sldId id="292" r:id="rId11"/>
    <p:sldId id="265" r:id="rId12"/>
    <p:sldId id="266" r:id="rId13"/>
    <p:sldId id="289" r:id="rId14"/>
    <p:sldId id="267" r:id="rId15"/>
    <p:sldId id="268" r:id="rId16"/>
    <p:sldId id="269" r:id="rId17"/>
    <p:sldId id="270" r:id="rId18"/>
    <p:sldId id="271" r:id="rId19"/>
    <p:sldId id="272" r:id="rId20"/>
    <p:sldId id="290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10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8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numCol="1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Recommended Execution Timeline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Months To Execution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numCol="1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MNews</c:v>
                </c:pt>
                <c:pt idx="1">
                  <c:v>Community Engagement</c:v>
                </c:pt>
                <c:pt idx="2">
                  <c:v>Campus Engagement</c:v>
                </c:pt>
                <c:pt idx="3">
                  <c:v>YouTube</c:v>
                </c:pt>
                <c:pt idx="4">
                  <c:v>Social Media</c:v>
                </c:pt>
                <c:pt idx="5">
                  <c:v>Website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18</c:v>
                </c:pt>
                <c:pt idx="1">
                  <c:v>24</c:v>
                </c:pt>
                <c:pt idx="2">
                  <c:v>6</c:v>
                </c:pt>
                <c:pt idx="3">
                  <c:v>2</c:v>
                </c:pt>
                <c:pt idx="4">
                  <c:v>5</c:v>
                </c:pt>
                <c:pt idx="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ED-4D22-9333-3A5FE90DEE8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408010408"/>
        <c:axId val="408002536"/>
      </c:barChart>
      <c:catAx>
        <c:axId val="408010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numCol="1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002536"/>
        <c:crosses val="autoZero"/>
        <c:auto val="1"/>
        <c:lblAlgn val="ctr"/>
        <c:lblOffset val="100"/>
        <c:noMultiLvlLbl val="0"/>
      </c:catAx>
      <c:valAx>
        <c:axId val="408002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numCol="1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010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03288658"/>
          <c:y val="0.890313507"/>
          <c:w val="0.2861114334"/>
          <c:h val="8.09164138999999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numCol="1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 numCol="1"/>
    <a:lstStyle/>
    <a:p>
      <a:pPr>
        <a:defRPr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6F43B-5A76-4B34-A60F-A215FFC9B38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A6512-0FF3-4BC8-A7A1-738C0C2F0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98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F7961E28-255D-4D4B-8EFB-FEFBA53B3BE7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CA21D412-A74E-4592-8A98-41C760ED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98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1D412-A74E-4592-8A98-41C760EDC4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18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51692-45F3-4C91-B5AA-F8F210053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7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numCol="1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38BA4E-D6CD-4771-AE37-65CE51C51A9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E2AFB9B-A1AA-4111-BDE0-D6B4C5D4B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3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38BA4E-D6CD-4771-AE37-65CE51C51A9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E2AFB9B-A1AA-4111-BDE0-D6B4C5D4B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7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38BA4E-D6CD-4771-AE37-65CE51C51A9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E2AFB9B-A1AA-4111-BDE0-D6B4C5D4B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6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38BA4E-D6CD-4771-AE37-65CE51C51A9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E2AFB9B-A1AA-4111-BDE0-D6B4C5D4B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38BA4E-D6CD-4771-AE37-65CE51C51A9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E2AFB9B-A1AA-4111-BDE0-D6B4C5D4B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9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38BA4E-D6CD-4771-AE37-65CE51C51A9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E2AFB9B-A1AA-4111-BDE0-D6B4C5D4B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9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38BA4E-D6CD-4771-AE37-65CE51C51A9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E2AFB9B-A1AA-4111-BDE0-D6B4C5D4B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5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38BA4E-D6CD-4771-AE37-65CE51C51A9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E2AFB9B-A1AA-4111-BDE0-D6B4C5D4B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8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38BA4E-D6CD-4771-AE37-65CE51C51A9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E2AFB9B-A1AA-4111-BDE0-D6B4C5D4B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9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38BA4E-D6CD-4771-AE37-65CE51C51A9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E2AFB9B-A1AA-4111-BDE0-D6B4C5D4B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76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38BA4E-D6CD-4771-AE37-65CE51C51A9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E2AFB9B-A1AA-4111-BDE0-D6B4C5D4B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1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8BA4E-D6CD-4771-AE37-65CE51C51A9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AFB9B-A1AA-4111-BDE0-D6B4C5D4B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7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numCol="1"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10505"/>
            <a:ext cx="9144000" cy="70641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72927" y="6248036"/>
            <a:ext cx="2695073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May 5, 2020</a:t>
            </a:r>
          </a:p>
        </p:txBody>
      </p:sp>
    </p:spTree>
    <p:extLst>
      <p:ext uri="{BB962C8B-B14F-4D97-AF65-F5344CB8AC3E}">
        <p14:creationId xmlns:p14="http://schemas.microsoft.com/office/powerpoint/2010/main" val="3895806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359"/>
            <a:ext cx="9810919" cy="79408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FY 2021 BUDGET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06903" y="794084"/>
            <a:ext cx="11585097" cy="5959641"/>
          </a:xfrm>
        </p:spPr>
        <p:txBody>
          <a:bodyPr>
            <a:normAutofit fontScale="25000" lnSpcReduction="20000"/>
          </a:bodyPr>
          <a:lstStyle/>
          <a:p>
            <a:pPr marL="642938" lvl="2" indent="0">
              <a:buNone/>
            </a:pPr>
            <a:endParaRPr lang="en-US" sz="2900" dirty="0"/>
          </a:p>
          <a:p>
            <a:pPr marL="642938" lvl="2" indent="0">
              <a:buNone/>
            </a:pPr>
            <a:r>
              <a:rPr lang="en-US" sz="1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ENROLLMENT PROJECTIONS (on-going analysis through July)</a:t>
            </a:r>
          </a:p>
          <a:p>
            <a:pPr marL="642938" lvl="2" indent="0">
              <a:buNone/>
            </a:pPr>
            <a:endParaRPr lang="en-US" sz="1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42938" lvl="2" indent="0">
              <a:buNone/>
            </a:pPr>
            <a:r>
              <a:rPr lang="en-US" sz="1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ENROLLMENT PROJECTIONS DETERMINE TUITION AND FEE REVENUE</a:t>
            </a:r>
          </a:p>
          <a:p>
            <a:pPr marL="642938" lvl="2" indent="0">
              <a:buNone/>
            </a:pPr>
            <a:r>
              <a:rPr lang="en-US" sz="1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Resident</a:t>
            </a:r>
          </a:p>
          <a:p>
            <a:pPr marL="642938" lvl="2" indent="0">
              <a:buNone/>
            </a:pPr>
            <a:r>
              <a:rPr lang="en-US" sz="1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Non-Resident</a:t>
            </a:r>
          </a:p>
          <a:p>
            <a:pPr marL="642938" lvl="2" indent="0">
              <a:buNone/>
            </a:pPr>
            <a:r>
              <a:rPr lang="en-US" sz="1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WUE</a:t>
            </a:r>
          </a:p>
          <a:p>
            <a:pPr marL="642938" lvl="2" indent="0">
              <a:buNone/>
            </a:pPr>
            <a:r>
              <a:rPr lang="en-US" sz="1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Undergraduate</a:t>
            </a:r>
          </a:p>
          <a:p>
            <a:pPr marL="642938" lvl="2" indent="0">
              <a:buNone/>
            </a:pPr>
            <a:r>
              <a:rPr lang="en-US" sz="1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Graduate</a:t>
            </a:r>
          </a:p>
          <a:p>
            <a:pPr marL="642938" lvl="2" indent="0">
              <a:buNone/>
            </a:pPr>
            <a:endParaRPr lang="en-US" sz="1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42938" lvl="2" indent="0">
              <a:buNone/>
            </a:pPr>
            <a:r>
              <a:rPr lang="en-US" sz="1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BUDGET PLANNING GROUP </a:t>
            </a:r>
          </a:p>
          <a:p>
            <a:pPr marL="642938" lvl="2" indent="0">
              <a:buNone/>
            </a:pPr>
            <a:r>
              <a:rPr lang="en-US" sz="1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Weekly meetings</a:t>
            </a:r>
          </a:p>
          <a:p>
            <a:pPr marL="642938" lvl="2" indent="0">
              <a:buNone/>
            </a:pPr>
            <a:r>
              <a:rPr lang="en-US" sz="1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Review and establish preliminary budgets </a:t>
            </a:r>
          </a:p>
          <a:p>
            <a:pPr marL="642938" lvl="2" indent="0">
              <a:buNone/>
            </a:pPr>
            <a:endParaRPr lang="en-US" sz="1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42938" lvl="2" indent="0">
              <a:buNone/>
            </a:pPr>
            <a:r>
              <a:rPr lang="en-US" sz="1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UNKNOWNS</a:t>
            </a:r>
          </a:p>
          <a:p>
            <a:pPr marL="642938" lvl="2" indent="0">
              <a:buNone/>
            </a:pPr>
            <a:r>
              <a:rPr lang="en-US" sz="1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COVID-19 impact on university budgets</a:t>
            </a:r>
          </a:p>
          <a:p>
            <a:pPr marL="642938" lvl="2" indent="0">
              <a:buNone/>
            </a:pPr>
            <a:r>
              <a:rPr lang="en-US" sz="1800" dirty="0"/>
              <a:t>	</a:t>
            </a:r>
          </a:p>
          <a:p>
            <a:pPr marL="642938" lvl="2" indent="0">
              <a:buNone/>
            </a:pPr>
            <a:endParaRPr lang="en-US" sz="1800" dirty="0"/>
          </a:p>
          <a:p>
            <a:pPr marL="642938" lvl="2" indent="0">
              <a:buNone/>
            </a:pPr>
            <a:endParaRPr lang="en-US" sz="1800" dirty="0"/>
          </a:p>
          <a:p>
            <a:pPr marL="642938" lvl="2" indent="0">
              <a:buNone/>
            </a:pPr>
            <a:r>
              <a:rPr lang="en-US" sz="1800" dirty="0"/>
              <a:t>	</a:t>
            </a:r>
          </a:p>
          <a:p>
            <a:pPr marL="642938" lvl="2" indent="0">
              <a:buNone/>
            </a:pPr>
            <a:r>
              <a:rPr lang="en-US" sz="1800" dirty="0"/>
              <a:t>			</a:t>
            </a:r>
          </a:p>
          <a:p>
            <a:pPr marL="642938" lvl="2" indent="0">
              <a:buNone/>
            </a:pPr>
            <a:endParaRPr lang="en-US" dirty="0"/>
          </a:p>
          <a:p>
            <a:pPr marL="642938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024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510" y="365001"/>
            <a:ext cx="12194581" cy="1382539"/>
          </a:xfrm>
        </p:spPr>
        <p:txBody>
          <a:bodyPr numCol="1">
            <a:noAutofit/>
          </a:bodyPr>
          <a:lstStyle/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Team Reports &amp; Recommendations</a:t>
            </a:r>
            <a:r>
              <a:rPr sz="4800" b="1" dirty="0">
                <a:solidFill>
                  <a:schemeClr val="accent6">
                    <a:shade val="75000"/>
                  </a:schemeClr>
                </a:solidFill>
                <a:latin typeface="+mn-lt"/>
              </a:rPr>
              <a:t> 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08" y="1825625"/>
            <a:ext cx="6499384" cy="4351338"/>
          </a:xfrm>
        </p:spPr>
      </p:pic>
    </p:spTree>
    <p:extLst>
      <p:ext uri="{BB962C8B-B14F-4D97-AF65-F5344CB8AC3E}">
        <p14:creationId xmlns:p14="http://schemas.microsoft.com/office/powerpoint/2010/main" val="194714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533"/>
            <a:ext cx="10515600" cy="1325461"/>
          </a:xfrm>
        </p:spPr>
        <p:txBody>
          <a:bodyPr numCol="1"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Undergraduate Recruitment Team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Efforts center around 7 key themes:</a:t>
            </a:r>
          </a:p>
          <a:p>
            <a:pPr lvl="0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Funnel Development</a:t>
            </a:r>
          </a:p>
          <a:p>
            <a:pPr lvl="0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Admissions Communications</a:t>
            </a:r>
          </a:p>
          <a:p>
            <a:pPr lvl="0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Recruitment Territory Management</a:t>
            </a:r>
          </a:p>
          <a:p>
            <a:pPr lvl="0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Organizational Structure and Operations</a:t>
            </a:r>
          </a:p>
          <a:p>
            <a:pPr lvl="0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Campus Visit/Event Programming</a:t>
            </a:r>
          </a:p>
          <a:p>
            <a:pPr lvl="0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Financial Aid/Scholarships</a:t>
            </a:r>
          </a:p>
          <a:p>
            <a:pPr lvl="0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Pipeline Programs (Dual Credit, 2+2 Programs, etc.)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21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Julie Hart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Amanda Badovinac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Bernie Phelps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Shauna Savage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Ryan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Mulcahy</a:t>
            </a: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Curtis Link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Stella Capoccia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Leslie Dickerson, Chair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44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9FC87-8052-449B-81C2-6C27F74A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829"/>
            <a:ext cx="10515600" cy="1325537"/>
          </a:xfrm>
        </p:spPr>
        <p:txBody>
          <a:bodyPr numCol="1">
            <a:normAutofit/>
          </a:bodyPr>
          <a:lstStyle/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Student Success Team Report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7A74F8-852A-45BB-B16A-8884A5136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Summary of what we do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Effect of recommendation at other institutions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Different options for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610023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704263-63A5-496E-8D5F-D882AD6ED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237"/>
            <a:ext cx="10515600" cy="1325385"/>
          </a:xfrm>
        </p:spPr>
        <p:txBody>
          <a:bodyPr numCol="1">
            <a:normAutofit/>
          </a:bodyPr>
          <a:lstStyle/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09D33-0E0A-4138-BC21-F822F57EEA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59832"/>
            <a:ext cx="5181600" cy="4717131"/>
          </a:xfrm>
        </p:spPr>
        <p:txBody>
          <a:bodyPr numCol="1">
            <a:noAutofit/>
          </a:bodyPr>
          <a:lstStyle/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Utilize Case Management Approach for Student Success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Create advising processes and training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Utilize automated nudges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Create meta majors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Financial incentives for reenrollment</a:t>
            </a:r>
          </a:p>
          <a:p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295005-CC6E-4FDB-96F6-30922F833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459832"/>
            <a:ext cx="5618747" cy="4717131"/>
          </a:xfrm>
        </p:spPr>
        <p:txBody>
          <a:bodyPr numCol="1">
            <a:noAutofit/>
          </a:bodyPr>
          <a:lstStyle/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Create structured opportunities for student/faculty interaction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Create a Summer Bridge Program for at-risk students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Create institutional supports for instructional improvement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Address end of semester stress</a:t>
            </a:r>
          </a:p>
        </p:txBody>
      </p:sp>
    </p:spTree>
    <p:extLst>
      <p:ext uri="{BB962C8B-B14F-4D97-AF65-F5344CB8AC3E}">
        <p14:creationId xmlns:p14="http://schemas.microsoft.com/office/powerpoint/2010/main" val="334580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4398D-E031-4D67-BB95-8DD494621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829"/>
            <a:ext cx="10515600" cy="1325537"/>
          </a:xfrm>
        </p:spPr>
        <p:txBody>
          <a:bodyPr numCol="1"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Committee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9C4782-A495-4F24-BDEA-6E6A994AB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633" y="1854622"/>
            <a:ext cx="11312346" cy="4968537"/>
          </a:xfrm>
        </p:spPr>
        <p:txBody>
          <a:bodyPr numCol="1">
            <a:noAutofit/>
          </a:bodyPr>
          <a:lstStyle/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Steve Gammon, Provost and VCAA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Hilary Risser, Professor and Department Head, Mathematical Sciences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Katie Hailer, Associate Professor and Department Head, Chemistry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Amy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Lorang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Counselor/Disability Services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Mary North Abbott, Associate Professor, Petroleum Engineering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Akua Oppong-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Anane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Assistant Professor, Freshman Engineering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Dario, Prieto, Assistant Professor,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927900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61999"/>
          </a:xfrm>
        </p:spPr>
        <p:txBody>
          <a:bodyPr numCol="1">
            <a:normAutofit fontScale="90000"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Marketing Communications Team Report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2" y="1564964"/>
            <a:ext cx="6890299" cy="4710484"/>
          </a:xfrm>
        </p:spPr>
      </p:pic>
      <p:sp>
        <p:nvSpPr>
          <p:cNvPr id="6" name="TextBox 5"/>
          <p:cNvSpPr txBox="1"/>
          <p:nvPr/>
        </p:nvSpPr>
        <p:spPr>
          <a:xfrm>
            <a:off x="7356156" y="614450"/>
            <a:ext cx="3925455" cy="625325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panose="020B0604020202020204" pitchFamily="34" charset="0"/>
              </a:rPr>
              <a:t>Shannon Panisko - Chair</a:t>
            </a:r>
          </a:p>
          <a:p>
            <a:pPr algn="r">
              <a:lnSpc>
                <a:spcPct val="150000"/>
              </a:lnSpc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panose="020B0604020202020204" pitchFamily="34" charset="0"/>
              </a:rPr>
              <a:t>Jenna Bolstad</a:t>
            </a:r>
          </a:p>
          <a:p>
            <a:pPr algn="r">
              <a:lnSpc>
                <a:spcPct val="150000"/>
              </a:lnSpc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panose="020B0604020202020204" pitchFamily="34" charset="0"/>
              </a:rPr>
              <a:t>Benjamin Malouf</a:t>
            </a:r>
          </a:p>
          <a:p>
            <a:pPr algn="r">
              <a:lnSpc>
                <a:spcPct val="150000"/>
              </a:lnSpc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panose="020B0604020202020204" pitchFamily="34" charset="0"/>
              </a:rPr>
              <a:t>Scott Rosenthal</a:t>
            </a:r>
          </a:p>
          <a:p>
            <a:pPr algn="r">
              <a:lnSpc>
                <a:spcPct val="150000"/>
              </a:lnSpc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panose="020B0604020202020204" pitchFamily="34" charset="0"/>
              </a:rPr>
              <a:t>Kyle Samson</a:t>
            </a:r>
          </a:p>
          <a:p>
            <a:pPr algn="r">
              <a:lnSpc>
                <a:spcPct val="150000"/>
              </a:lnSpc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panose="020B0604020202020204" pitchFamily="34" charset="0"/>
              </a:rPr>
              <a:t>Glen Southergill</a:t>
            </a:r>
          </a:p>
          <a:p>
            <a:pPr algn="r">
              <a:lnSpc>
                <a:spcPct val="150000"/>
              </a:lnSpc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panose="020B0604020202020204" pitchFamily="34" charset="0"/>
              </a:rPr>
              <a:t>Hattie Thatcher</a:t>
            </a:r>
          </a:p>
          <a:p>
            <a:pPr algn="r">
              <a:lnSpc>
                <a:spcPct val="150000"/>
              </a:lnSpc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panose="020B0604020202020204" pitchFamily="34" charset="0"/>
              </a:rPr>
              <a:t>Todd Tregidga</a:t>
            </a:r>
          </a:p>
          <a:p>
            <a:pPr algn="r">
              <a:lnSpc>
                <a:spcPct val="150000"/>
              </a:lnSpc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panose="020B0604020202020204" pitchFamily="34" charset="0"/>
              </a:rPr>
              <a:t>Jon Wick</a:t>
            </a:r>
          </a:p>
        </p:txBody>
      </p:sp>
    </p:spTree>
    <p:extLst>
      <p:ext uri="{BB962C8B-B14F-4D97-AF65-F5344CB8AC3E}">
        <p14:creationId xmlns:p14="http://schemas.microsoft.com/office/powerpoint/2010/main" val="503592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517" y="258515"/>
            <a:ext cx="12223267" cy="1411039"/>
          </a:xfrm>
        </p:spPr>
        <p:txBody>
          <a:bodyPr numCol="1">
            <a:noAutofit/>
          </a:bodyPr>
          <a:lstStyle/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Marketing Communications Team Review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281" y="1485300"/>
            <a:ext cx="4418486" cy="4765034"/>
          </a:xfrm>
        </p:spPr>
        <p:txBody>
          <a:bodyPr numCol="1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Website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Social Media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YouTube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Campus Engagement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Community Engagement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MNews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5528805" y="1475702"/>
          <a:ext cx="6143625" cy="454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061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2EC87-EEBF-45CA-B81C-C324B35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325563"/>
          </a:xfrm>
        </p:spPr>
        <p:txBody>
          <a:bodyPr numCol="1">
            <a:no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Helvetica" panose="020B0604020202020204" pitchFamily="34" charset="0"/>
              </a:rPr>
              <a:t>Campus Refresh &amp; Space Planning Team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27886-AB62-47DE-95D9-4392C26E2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352" y="1956817"/>
            <a:ext cx="8229600" cy="3584567"/>
          </a:xfrm>
        </p:spPr>
        <p:txBody>
          <a:bodyPr vert="horz" lIns="91440" tIns="45720" rIns="91440" bIns="45720" numCol="1" rtlCol="0" anchor="t">
            <a:noAutofit/>
          </a:bodyPr>
          <a:lstStyle/>
          <a:p>
            <a:pPr marL="0" indent="0">
              <a:spcBef>
                <a:spcPts val="1400"/>
              </a:spcBef>
              <a:spcAft>
                <a:spcPts val="1400"/>
              </a:spcAft>
              <a:buNone/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Charge - Lead a space audit to identify campus infrastructure needs as well as an assessment of usage capacity with the goal of creating efficient and effective use of existing campus space.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Focus on “Refresh”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Seeds for “Strategic Plan” and “Facilities Master Plan”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15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095903-67F4-4799-A86D-9EDB344D1B3B}"/>
              </a:ext>
            </a:extLst>
          </p:cNvPr>
          <p:cNvSpPr txBox="1">
            <a:spLocks/>
          </p:cNvSpPr>
          <p:nvPr/>
        </p:nvSpPr>
        <p:spPr>
          <a:xfrm>
            <a:off x="1772468" y="121123"/>
            <a:ext cx="7409633" cy="853068"/>
          </a:xfrm>
          <a:prstGeom prst="rect">
            <a:avLst/>
          </a:prstGeom>
        </p:spPr>
        <p:txBody>
          <a:bodyPr vert="horz" lIns="68580" tIns="34290" rIns="68580" bIns="34290" numCol="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2D5D34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l" defTabSz="342900">
              <a:defRPr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VISION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DC13F3-9912-4EB3-83CD-05C8931528A1}"/>
              </a:ext>
            </a:extLst>
          </p:cNvPr>
          <p:cNvSpPr txBox="1">
            <a:spLocks/>
          </p:cNvSpPr>
          <p:nvPr/>
        </p:nvSpPr>
        <p:spPr>
          <a:xfrm>
            <a:off x="528506" y="817447"/>
            <a:ext cx="6361578" cy="5222868"/>
          </a:xfrm>
          <a:prstGeom prst="rect">
            <a:avLst/>
          </a:prstGeom>
        </p:spPr>
        <p:txBody>
          <a:bodyPr vert="horz" lIns="68580" tIns="34290" rIns="68580" bIns="3429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buNone/>
              <a:defRPr/>
            </a:pP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0" indent="0" defTabSz="342900">
              <a:buNone/>
              <a:defRPr/>
            </a:pPr>
            <a:r>
              <a:rPr lang="en-US" sz="3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Recruitment/enrollment</a:t>
            </a:r>
          </a:p>
          <a:p>
            <a:pPr marL="0" indent="0" defTabSz="342900">
              <a:buNone/>
              <a:defRPr/>
            </a:pPr>
            <a:r>
              <a:rPr lang="en-US" sz="3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Student success</a:t>
            </a:r>
          </a:p>
          <a:p>
            <a:pPr marL="0" indent="0" defTabSz="342900">
              <a:buNone/>
              <a:defRPr/>
            </a:pPr>
            <a:r>
              <a:rPr lang="en-US" sz="3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Telling our story</a:t>
            </a:r>
          </a:p>
          <a:p>
            <a:pPr marL="0" indent="0" defTabSz="342900">
              <a:buNone/>
              <a:defRPr/>
            </a:pPr>
            <a:r>
              <a:rPr lang="en-US" sz="3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Positioning ourselves for the future</a:t>
            </a:r>
          </a:p>
          <a:p>
            <a:pPr marL="0" indent="0" defTabSz="342900">
              <a:buNone/>
              <a:defRPr/>
            </a:pPr>
            <a:endParaRPr lang="en-US" sz="24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027" y="121123"/>
            <a:ext cx="5019617" cy="610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10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2EC87-EEBF-45CA-B81C-C324B35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253"/>
            <a:ext cx="10515600" cy="649705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Helvetica" panose="020B0604020202020204" pitchFamily="34" charset="0"/>
              </a:rPr>
              <a:t>Committee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27886-AB62-47DE-95D9-4392C26E2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633664"/>
            <a:ext cx="8229600" cy="6168190"/>
          </a:xfrm>
        </p:spPr>
        <p:txBody>
          <a:bodyPr vert="horz" lIns="91440" tIns="45720" rIns="91440" bIns="45720" numCol="1" rtlCol="0" anchor="t">
            <a:no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Michael Barth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Marissa Bentley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Stephanie Cook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Matt Donnelly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Scott Forthofer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Brian Kukay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Nancy Oyer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Robert Pal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Bill Ryan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Ricardo Sanon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Rita Spear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Dan Trudnowski (Chair)</a:t>
            </a:r>
          </a:p>
        </p:txBody>
      </p:sp>
    </p:spTree>
    <p:extLst>
      <p:ext uri="{BB962C8B-B14F-4D97-AF65-F5344CB8AC3E}">
        <p14:creationId xmlns:p14="http://schemas.microsoft.com/office/powerpoint/2010/main" val="558313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BC62C-5912-41B2-B25E-676093A42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46888"/>
            <a:ext cx="8229600" cy="1143000"/>
          </a:xfrm>
        </p:spPr>
        <p:txBody>
          <a:bodyPr numCol="1"/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Helvetica" panose="020B0604020202020204" pitchFamily="34" charset="0"/>
              </a:rPr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CFAB7-F247-4EFF-A678-32AD14476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7261" y="1780708"/>
            <a:ext cx="8229600" cy="2818725"/>
          </a:xfrm>
        </p:spPr>
        <p:txBody>
          <a:bodyPr numCol="1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Planning for a “Facilities Master Plan”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Strategic planning considerations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Landscaping refresh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Building-by-building refresh</a:t>
            </a:r>
          </a:p>
        </p:txBody>
      </p:sp>
    </p:spTree>
    <p:extLst>
      <p:ext uri="{BB962C8B-B14F-4D97-AF65-F5344CB8AC3E}">
        <p14:creationId xmlns:p14="http://schemas.microsoft.com/office/powerpoint/2010/main" val="2306289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2684C-0675-4E63-9E46-5E4BA421B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2016" y="824248"/>
            <a:ext cx="9256616" cy="6033751"/>
          </a:xfrm>
        </p:spPr>
        <p:txBody>
          <a:bodyPr numCol="1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Comes from the Strategic Plan - ALL buildings need a mission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Utilizes design guidelines and standards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Academic guiding principles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ADA compliance – put students first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Synergistic groupings of academic programs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Undergraduate student experience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 programs need a home near faculty &amp; labs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Dispersing lecture halls will enhance student interactions across programs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Graduate student experience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Priorities depend on nature of research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Non-academic guiding principles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Create student-focused center and build out (Mall)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6D4F8E-F129-435A-8BCE-5EB6BB7E4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49379"/>
            <a:ext cx="9144000" cy="797295"/>
          </a:xfrm>
        </p:spPr>
        <p:txBody>
          <a:bodyPr numCol="1"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Helvetica" panose="020B0604020202020204" pitchFamily="34" charset="0"/>
              </a:rPr>
              <a:t>Facilities Master Plan</a:t>
            </a:r>
          </a:p>
        </p:txBody>
      </p:sp>
    </p:spTree>
    <p:extLst>
      <p:ext uri="{BB962C8B-B14F-4D97-AF65-F5344CB8AC3E}">
        <p14:creationId xmlns:p14="http://schemas.microsoft.com/office/powerpoint/2010/main" val="821864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F502-A6AB-46BE-AFDC-C0E51ABA2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770022"/>
          </a:xfrm>
        </p:spPr>
        <p:txBody>
          <a:bodyPr numCol="1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Helvetica" panose="020B0604020202020204" pitchFamily="34" charset="0"/>
              </a:rPr>
              <a:t>Strategic Planning Considerations -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  <a:cs typeface="Helvetica" panose="020B0604020202020204" pitchFamily="34" charset="0"/>
              </a:rPr>
              <a:t>Top 10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57DEA-432C-43A8-9C02-9EADB1F50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202" y="770022"/>
            <a:ext cx="4098655" cy="5740258"/>
          </a:xfrm>
        </p:spPr>
        <p:txBody>
          <a:bodyPr numCol="1"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ADA compliance for </a:t>
            </a:r>
            <a:r>
              <a:rPr lang="en-US" sz="14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teaching labs.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Synergistic groupings of academic programs.</a:t>
            </a:r>
          </a:p>
          <a:p>
            <a:pPr marL="571500" lvl="1" indent="-1714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following appear to be poor groupings:</a:t>
            </a:r>
          </a:p>
          <a:p>
            <a:pPr marL="800100" lvl="2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Main Hall: Elect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Eng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Liberal Studies</a:t>
            </a:r>
          </a:p>
          <a:p>
            <a:pPr marL="800100" lvl="2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ELC:  Business,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Geop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and Met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Eng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Match program space allocation to enrollment and labs.</a:t>
            </a:r>
          </a:p>
          <a:p>
            <a:pPr marL="571500" lvl="1" indent="-1714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Allocation has not matched program growth/shrinkage over past decade.</a:t>
            </a:r>
          </a:p>
          <a:p>
            <a:pPr marL="571500" lvl="1" indent="-1714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Examples:  Mech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Eng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Civil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Eng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OSH, Pet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Eng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Where is the long-term home for Highlands College?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Where is the “student center” of campus?</a:t>
            </a:r>
          </a:p>
          <a:p>
            <a:pPr marL="569913" lvl="1" indent="-1666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Mall should be the starting point</a:t>
            </a:r>
          </a:p>
          <a:p>
            <a:pPr marL="569913" lvl="1" indent="-1666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suggest the SUB become 100% student focused</a:t>
            </a:r>
          </a:p>
          <a:p>
            <a:pPr marL="569913" lvl="1" indent="-1666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Meeting and Conferencing be moved to SSC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F90745-88F4-4DCE-8E32-C7BBF65C1D3D}"/>
              </a:ext>
            </a:extLst>
          </p:cNvPr>
          <p:cNvSpPr txBox="1">
            <a:spLocks/>
          </p:cNvSpPr>
          <p:nvPr/>
        </p:nvSpPr>
        <p:spPr>
          <a:xfrm>
            <a:off x="5860657" y="770022"/>
            <a:ext cx="4722543" cy="4901879"/>
          </a:xfrm>
          <a:prstGeom prst="rect">
            <a:avLst/>
          </a:prstGeom>
        </p:spPr>
        <p:txBody>
          <a:bodyPr vert="horz" lIns="91440" tIns="45720" rIns="91440" bIns="45720" numCol="1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Where is the long-term home for campus administration?</a:t>
            </a:r>
          </a:p>
          <a:p>
            <a:pPr marL="623888" lvl="1" indent="-1666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We suggest Main Hall or Mill be considered.  Connected to campus center.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S&amp;E over crowding</a:t>
            </a:r>
          </a:p>
          <a:p>
            <a:pPr marL="623888" lvl="1" indent="-1666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ME, CE, OSH,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EnvE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and Nursing all have ownership &amp; use of space.  This building cannot adequately house all of these.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Co-locating faculty with teaching labs</a:t>
            </a:r>
          </a:p>
          <a:p>
            <a:pPr marL="623888" lvl="1" indent="-1714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ME and EE labs are in NRRC, offices are far away.  Move these programs close to their new labs.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Re-locate facilities to the campus perimeter. </a:t>
            </a:r>
          </a:p>
          <a:p>
            <a:pPr marL="623888" lvl="1" indent="-1714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Facilities is currently located near the campus center.  The space should focus on the student.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Beautify the library auditorium to be a community showcase </a:t>
            </a:r>
          </a:p>
        </p:txBody>
      </p:sp>
    </p:spTree>
    <p:extLst>
      <p:ext uri="{BB962C8B-B14F-4D97-AF65-F5344CB8AC3E}">
        <p14:creationId xmlns:p14="http://schemas.microsoft.com/office/powerpoint/2010/main" val="812242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57DEA-432C-43A8-9C02-9EADB1F50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9" y="2286000"/>
            <a:ext cx="9063789" cy="3616037"/>
          </a:xfrm>
        </p:spPr>
        <p:txBody>
          <a:bodyPr numCol="1">
            <a:noAutofit/>
          </a:bodyPr>
          <a:lstStyle/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panose="020B0604020202020204" pitchFamily="34" charset="0"/>
              </a:rPr>
              <a:t>We need a Landscape Master Plan and Standards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panose="020B0604020202020204" pitchFamily="34" charset="0"/>
              </a:rPr>
              <a:t>Consult an expert in Landscape Design &amp; Planning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panose="020B0604020202020204" pitchFamily="34" charset="0"/>
              </a:rPr>
              <a:t>Immediately address safety issues caused by trees, sidewalks, and shrubbery 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panose="020B0604020202020204" pitchFamily="34" charset="0"/>
              </a:rPr>
              <a:t>Determine which areas are student-centric and make them hospitable and inviting</a:t>
            </a:r>
          </a:p>
          <a:p>
            <a:pPr lvl="1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panose="020B0604020202020204" pitchFamily="34" charset="0"/>
              </a:rPr>
              <a:t>The Mall should be the center</a:t>
            </a:r>
          </a:p>
          <a:p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cs typeface="Helvetica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2552D2-C0AB-401F-8960-CE3D055B15E1}"/>
              </a:ext>
            </a:extLst>
          </p:cNvPr>
          <p:cNvSpPr txBox="1">
            <a:spLocks/>
          </p:cNvSpPr>
          <p:nvPr/>
        </p:nvSpPr>
        <p:spPr>
          <a:xfrm>
            <a:off x="1981200" y="55182"/>
            <a:ext cx="8229600" cy="1967257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2D5D34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+mn-lt"/>
                <a:cs typeface="Helvetica" panose="020B0604020202020204" pitchFamily="34" charset="0"/>
              </a:rPr>
              <a:t>Landscape</a:t>
            </a:r>
            <a:br>
              <a:rPr lang="en-US" sz="4000" dirty="0">
                <a:solidFill>
                  <a:srgbClr val="844C2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  <a:cs typeface="Helvetica" panose="020B0604020202020204" pitchFamily="34" charset="0"/>
              </a:rPr>
              <a:t>Provides the Initial Perception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  <a:cs typeface="Helvetica" panose="020B0604020202020204" pitchFamily="34" charset="0"/>
              </a:rPr>
              <a:t>of Our Campus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+mn-lt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897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57DEA-432C-43A8-9C02-9EADB1F50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185416"/>
            <a:ext cx="8229600" cy="2834641"/>
          </a:xfrm>
        </p:spPr>
        <p:txBody>
          <a:bodyPr numCol="1">
            <a:normAutofit/>
          </a:bodyPr>
          <a:lstStyle/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Report did a building-by-building audit resulting in “refresh” recommendations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E.g., Lighting, carpet, painting, signage, housekeeping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recommend top 10 list be immediately considered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234962-6600-409B-83F1-F427B1D3BBA9}"/>
              </a:ext>
            </a:extLst>
          </p:cNvPr>
          <p:cNvSpPr txBox="1">
            <a:spLocks/>
          </p:cNvSpPr>
          <p:nvPr/>
        </p:nvSpPr>
        <p:spPr>
          <a:xfrm>
            <a:off x="1981200" y="232683"/>
            <a:ext cx="8229600" cy="9655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2D5D34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+mn-lt"/>
                <a:cs typeface="Helvetica" panose="020B0604020202020204" pitchFamily="34" charset="0"/>
              </a:rPr>
              <a:t>Building-by-Building</a:t>
            </a:r>
          </a:p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+mn-lt"/>
                <a:cs typeface="Helvetica" panose="020B0604020202020204" pitchFamily="34" charset="0"/>
              </a:rPr>
              <a:t>Refresh</a:t>
            </a:r>
          </a:p>
        </p:txBody>
      </p:sp>
    </p:spTree>
    <p:extLst>
      <p:ext uri="{BB962C8B-B14F-4D97-AF65-F5344CB8AC3E}">
        <p14:creationId xmlns:p14="http://schemas.microsoft.com/office/powerpoint/2010/main" val="3031850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57DEA-432C-43A8-9C02-9EADB1F50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5979" y="1021720"/>
            <a:ext cx="10042358" cy="5547522"/>
          </a:xfrm>
        </p:spPr>
        <p:txBody>
          <a:bodyPr numCol="1">
            <a:noAutofit/>
          </a:bodyPr>
          <a:lstStyle/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Mall should be the student center of campus.  Work out from there.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Tech does NOT need more academic buildings and space.  We need to better utilize what we have.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desperately need a Facilities Master Plan and Standards.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What’s the future mission for Engineering Hall?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Some of our “Strategic Planning Considerations” should be immediately implemented.</a:t>
            </a:r>
          </a:p>
          <a:p>
            <a:pPr lvl="1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Landscaping – Re-design the Mall.</a:t>
            </a:r>
          </a:p>
          <a:p>
            <a:pPr lvl="1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Immediately address program homes for those in Main Hall, S&amp;E, NRRC, and ELC.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234962-6600-409B-83F1-F427B1D3BBA9}"/>
              </a:ext>
            </a:extLst>
          </p:cNvPr>
          <p:cNvSpPr txBox="1">
            <a:spLocks/>
          </p:cNvSpPr>
          <p:nvPr/>
        </p:nvSpPr>
        <p:spPr>
          <a:xfrm>
            <a:off x="1981200" y="55183"/>
            <a:ext cx="8229600" cy="676655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2D5D34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+mn-lt"/>
                <a:cs typeface="Helvetica" panose="020B0604020202020204" pitchFamily="34" charset="0"/>
              </a:rPr>
              <a:t>Concluding Remarks</a:t>
            </a:r>
          </a:p>
        </p:txBody>
      </p:sp>
    </p:spTree>
    <p:extLst>
      <p:ext uri="{BB962C8B-B14F-4D97-AF65-F5344CB8AC3E}">
        <p14:creationId xmlns:p14="http://schemas.microsoft.com/office/powerpoint/2010/main" val="1600424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684" y="241598"/>
            <a:ext cx="11381874" cy="878607"/>
          </a:xfrm>
        </p:spPr>
        <p:txBody>
          <a:bodyPr numCol="1">
            <a:noAutofit/>
          </a:bodyPr>
          <a:lstStyle/>
          <a:p>
            <a:pPr algn="l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WHAT DOES SUCCESS LOOK LIKE?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079" y="1367133"/>
            <a:ext cx="4946599" cy="5230568"/>
          </a:xfrm>
        </p:spPr>
        <p:txBody>
          <a:bodyPr numCol="1">
            <a:noAutofit/>
          </a:bodyPr>
          <a:lstStyle/>
          <a:p>
            <a:pPr marL="346472" indent="-346472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Robust enrollment structure &amp; plan in place</a:t>
            </a:r>
          </a:p>
          <a:p>
            <a:pPr marL="346472" indent="-346472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Student success/increased retention </a:t>
            </a:r>
          </a:p>
          <a:p>
            <a:pPr marL="346472" indent="-346472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 impact marketing/branding campaign developed and deployed </a:t>
            </a:r>
          </a:p>
          <a:p>
            <a:pPr marL="346472" indent="-346472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Provost and VC Administration &amp; Finance searches completed </a:t>
            </a:r>
          </a:p>
          <a:p>
            <a:pPr marL="346472" indent="-346472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Successful ABET accreditation visit and Northwest Commission mid-cycle review</a:t>
            </a:r>
          </a:p>
          <a:p>
            <a:pPr marL="346472" indent="-346472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Approval of two new PhD programs</a:t>
            </a:r>
          </a:p>
          <a:p>
            <a:pPr marL="346472" indent="-346472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Funding secured and plans implemented for Nursing Simulation Center</a:t>
            </a:r>
          </a:p>
          <a:p>
            <a:pPr marL="346472" indent="-346472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Fiscally sound/balanced budget</a:t>
            </a:r>
          </a:p>
          <a:p>
            <a:pPr marL="346472" indent="-346472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Clear and consistent campus communication</a:t>
            </a:r>
          </a:p>
          <a:p>
            <a:pPr marL="346472" indent="-346472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Completion of campus space audit with progressive/action driven recommendations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79" y="1120205"/>
            <a:ext cx="6335538" cy="577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49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072" y="70371"/>
            <a:ext cx="9422454" cy="1353960"/>
          </a:xfrm>
        </p:spPr>
        <p:txBody>
          <a:bodyPr numCol="1">
            <a:normAutofit/>
          </a:bodyPr>
          <a:lstStyle/>
          <a:p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Our Success Now!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154" y="1807740"/>
            <a:ext cx="6838359" cy="4488361"/>
          </a:xfrm>
        </p:spPr>
        <p:txBody>
          <a:bodyPr numCol="1">
            <a:noAutofit/>
          </a:bodyPr>
          <a:lstStyle/>
          <a:p>
            <a:pPr lvl="1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Extraordinary Sense of Team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Online Success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Community Support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DiggerCon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/Tech Days</a:t>
            </a:r>
          </a:p>
          <a:p>
            <a:pPr lvl="1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Athletics Stories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Volunteer Engagement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Covid19 Team</a:t>
            </a:r>
          </a:p>
          <a:p>
            <a:pPr lvl="1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Recovery Team</a:t>
            </a:r>
          </a:p>
          <a:p>
            <a:pPr lvl="1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“Can do” Attitude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011"/>
            <a:ext cx="5550568" cy="571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14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4643437" y="3686175"/>
            <a:ext cx="4051384" cy="10156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7185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221" y="887060"/>
            <a:ext cx="10515600" cy="1325537"/>
          </a:xfrm>
        </p:spPr>
        <p:txBody>
          <a:bodyPr numCol="1">
            <a:normAutofit/>
          </a:bodyPr>
          <a:lstStyle/>
          <a:p>
            <a:pPr algn="l"/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Calibri"/>
              </a:rPr>
              <a:t>COVID</a:t>
            </a:r>
            <a:endParaRPr 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9" y="834711"/>
            <a:ext cx="5633446" cy="5572967"/>
          </a:xfrm>
        </p:spPr>
      </p:pic>
      <p:sp>
        <p:nvSpPr>
          <p:cNvPr id="4" name="TextBox 3"/>
          <p:cNvSpPr txBox="1"/>
          <p:nvPr/>
        </p:nvSpPr>
        <p:spPr>
          <a:xfrm>
            <a:off x="902369" y="2537660"/>
            <a:ext cx="5734049" cy="19389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Disruption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Spring semester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Commencement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Summer/Fall</a:t>
            </a:r>
          </a:p>
        </p:txBody>
      </p:sp>
    </p:spTree>
    <p:extLst>
      <p:ext uri="{BB962C8B-B14F-4D97-AF65-F5344CB8AC3E}">
        <p14:creationId xmlns:p14="http://schemas.microsoft.com/office/powerpoint/2010/main" val="2341797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592" y="363027"/>
            <a:ext cx="8715156" cy="897657"/>
          </a:xfrm>
        </p:spPr>
        <p:txBody>
          <a:bodyPr numCol="1">
            <a:noAutofit/>
          </a:bodyPr>
          <a:lstStyle/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Enrollment Update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1570501"/>
            <a:ext cx="7802766" cy="53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5816E-B2ED-42EE-9DFF-6C3E12AE7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Undergraduate Admissions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4F0CBB-CBE9-49B7-963C-856FB7D51EF0}"/>
              </a:ext>
            </a:extLst>
          </p:cNvPr>
          <p:cNvSpPr txBox="1"/>
          <p:nvPr/>
        </p:nvSpPr>
        <p:spPr>
          <a:xfrm>
            <a:off x="2302735" y="3495465"/>
            <a:ext cx="1387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Applications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CBBA27-4071-44D6-ADA6-9CA6B200F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668" y="4054451"/>
            <a:ext cx="2732166" cy="2049125"/>
          </a:xfrm>
          <a:prstGeom prst="rect">
            <a:avLst/>
          </a:prstGeom>
        </p:spPr>
      </p:pic>
      <p:pic>
        <p:nvPicPr>
          <p:cNvPr id="15" name="Graphic 14" descr="Upward trend">
            <a:extLst>
              <a:ext uri="{FF2B5EF4-FFF2-40B4-BE49-F238E27FC236}">
                <a16:creationId xmlns:a16="http://schemas.microsoft.com/office/drawing/2014/main" id="{52B8201F-506B-4549-AC3A-B2D66717A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68708" y="2226581"/>
            <a:ext cx="1199557" cy="119955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8F087A6-80C4-4FFF-ACF8-79ADDE2E4966}"/>
              </a:ext>
            </a:extLst>
          </p:cNvPr>
          <p:cNvGrpSpPr/>
          <p:nvPr/>
        </p:nvGrpSpPr>
        <p:grpSpPr>
          <a:xfrm>
            <a:off x="2396087" y="2226580"/>
            <a:ext cx="1265068" cy="1143000"/>
            <a:chOff x="457200" y="2201662"/>
            <a:chExt cx="1641165" cy="116791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4F235FB-8D7F-4E90-8667-906209170F8A}"/>
                </a:ext>
              </a:extLst>
            </p:cNvPr>
            <p:cNvCxnSpPr/>
            <p:nvPr/>
          </p:nvCxnSpPr>
          <p:spPr>
            <a:xfrm>
              <a:off x="523782" y="2201662"/>
              <a:ext cx="0" cy="10386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C966212-5961-4F72-8C24-27691F1935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200" y="3240350"/>
              <a:ext cx="1558031" cy="887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2D336AF5-AB4A-46BB-854F-CBA270F15812}"/>
                </a:ext>
              </a:extLst>
            </p:cNvPr>
            <p:cNvSpPr/>
            <p:nvPr/>
          </p:nvSpPr>
          <p:spPr>
            <a:xfrm>
              <a:off x="710679" y="2590968"/>
              <a:ext cx="1387686" cy="778612"/>
            </a:xfrm>
            <a:prstGeom prst="arc">
              <a:avLst>
                <a:gd name="adj1" fmla="val 10855954"/>
                <a:gd name="adj2" fmla="val 19285701"/>
              </a:avLst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2130275-8649-4666-8E57-0D4DE5EFF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2571" y="4054451"/>
            <a:ext cx="3314700" cy="20478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481475F-B405-4432-89F8-0CE63318F4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4730" y="4054450"/>
            <a:ext cx="3142443" cy="207577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F4A5410-82F1-4ACB-8D49-F779B1DFFAC4}"/>
              </a:ext>
            </a:extLst>
          </p:cNvPr>
          <p:cNvSpPr txBox="1"/>
          <p:nvPr/>
        </p:nvSpPr>
        <p:spPr>
          <a:xfrm>
            <a:off x="5180739" y="3441922"/>
            <a:ext cx="1040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Montana</a:t>
            </a:r>
          </a:p>
        </p:txBody>
      </p:sp>
      <p:pic>
        <p:nvPicPr>
          <p:cNvPr id="31" name="Graphic 30" descr="Handshake">
            <a:extLst>
              <a:ext uri="{FF2B5EF4-FFF2-40B4-BE49-F238E27FC236}">
                <a16:creationId xmlns:a16="http://schemas.microsoft.com/office/drawing/2014/main" id="{9C82B6F3-88DC-4727-848C-5EB092487C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18301" y="2303236"/>
            <a:ext cx="1109767" cy="110976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E746D57-E85D-4BED-AB21-F7B02D75052A}"/>
              </a:ext>
            </a:extLst>
          </p:cNvPr>
          <p:cNvSpPr txBox="1"/>
          <p:nvPr/>
        </p:nvSpPr>
        <p:spPr>
          <a:xfrm>
            <a:off x="8055019" y="3381914"/>
            <a:ext cx="636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Yield</a:t>
            </a:r>
          </a:p>
        </p:txBody>
      </p:sp>
    </p:spTree>
    <p:extLst>
      <p:ext uri="{BB962C8B-B14F-4D97-AF65-F5344CB8AC3E}">
        <p14:creationId xmlns:p14="http://schemas.microsoft.com/office/powerpoint/2010/main" val="14096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138584-4447-4459-B3E9-2853867B5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1" r="2"/>
          <a:stretch/>
        </p:blipFill>
        <p:spPr>
          <a:xfrm>
            <a:off x="1524001" y="1"/>
            <a:ext cx="9148439" cy="2127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70BB71-FCC1-4A0E-A7C5-7446375F9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179" y="1845986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Undergraduate Enrollment</a:t>
            </a:r>
          </a:p>
        </p:txBody>
      </p:sp>
      <p:pic>
        <p:nvPicPr>
          <p:cNvPr id="6" name="Graphic 5" descr="Bar graph with downward trend">
            <a:extLst>
              <a:ext uri="{FF2B5EF4-FFF2-40B4-BE49-F238E27FC236}">
                <a16:creationId xmlns:a16="http://schemas.microsoft.com/office/drawing/2014/main" id="{B90B65BD-0885-4827-A813-539A62A7A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5733" y="2988986"/>
            <a:ext cx="1336089" cy="1336089"/>
          </a:xfrm>
          <a:prstGeom prst="rect">
            <a:avLst/>
          </a:prstGeom>
        </p:spPr>
      </p:pic>
      <p:pic>
        <p:nvPicPr>
          <p:cNvPr id="8" name="Graphic 7" descr="Globe">
            <a:extLst>
              <a:ext uri="{FF2B5EF4-FFF2-40B4-BE49-F238E27FC236}">
                <a16:creationId xmlns:a16="http://schemas.microsoft.com/office/drawing/2014/main" id="{CA4804E5-709E-44F6-AC4F-887EEF12D5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63714" y="3111305"/>
            <a:ext cx="1123026" cy="11230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60ECA8-D630-4956-A4B5-A8E225360E8E}"/>
              </a:ext>
            </a:extLst>
          </p:cNvPr>
          <p:cNvSpPr txBox="1"/>
          <p:nvPr/>
        </p:nvSpPr>
        <p:spPr>
          <a:xfrm>
            <a:off x="9004186" y="4308968"/>
            <a:ext cx="1219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Fall 2020</a:t>
            </a:r>
          </a:p>
          <a:p>
            <a:pPr algn="ctr"/>
            <a:r>
              <a:rPr lang="en-US" dirty="0"/>
              <a:t>Enrollment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A2C9A3-77A2-4B85-A05F-5F2F289BE7E5}"/>
              </a:ext>
            </a:extLst>
          </p:cNvPr>
          <p:cNvSpPr txBox="1"/>
          <p:nvPr/>
        </p:nvSpPr>
        <p:spPr>
          <a:xfrm>
            <a:off x="4373492" y="4417147"/>
            <a:ext cx="3561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Non-Resident (International)</a:t>
            </a:r>
          </a:p>
          <a:p>
            <a:pPr algn="ctr"/>
            <a:r>
              <a:rPr lang="en-US" dirty="0"/>
              <a:t>Potentially a 33% decline F19 to F20</a:t>
            </a:r>
          </a:p>
        </p:txBody>
      </p:sp>
      <p:pic>
        <p:nvPicPr>
          <p:cNvPr id="12" name="Graphic 11" descr="Computer">
            <a:extLst>
              <a:ext uri="{FF2B5EF4-FFF2-40B4-BE49-F238E27FC236}">
                <a16:creationId xmlns:a16="http://schemas.microsoft.com/office/drawing/2014/main" id="{2A5479D3-012E-4E8D-BE1F-A9952EFF78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68634" y="3095517"/>
            <a:ext cx="1336088" cy="13360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D5BE02-43F2-4FD7-A138-53CE576E8448}"/>
              </a:ext>
            </a:extLst>
          </p:cNvPr>
          <p:cNvSpPr txBox="1"/>
          <p:nvPr/>
        </p:nvSpPr>
        <p:spPr>
          <a:xfrm>
            <a:off x="1782771" y="4433255"/>
            <a:ext cx="1887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74% Continuing</a:t>
            </a:r>
          </a:p>
          <a:p>
            <a:pPr algn="ctr"/>
            <a:r>
              <a:rPr lang="en-US" dirty="0"/>
              <a:t>Registered for F20</a:t>
            </a:r>
          </a:p>
        </p:txBody>
      </p:sp>
    </p:spTree>
    <p:extLst>
      <p:ext uri="{BB962C8B-B14F-4D97-AF65-F5344CB8AC3E}">
        <p14:creationId xmlns:p14="http://schemas.microsoft.com/office/powerpoint/2010/main" val="536444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2EE26-7EE8-4FE7-8D21-EA066E520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RNL Update</a:t>
            </a:r>
          </a:p>
        </p:txBody>
      </p:sp>
      <p:pic>
        <p:nvPicPr>
          <p:cNvPr id="6" name="Graphic 5" descr="Compass">
            <a:extLst>
              <a:ext uri="{FF2B5EF4-FFF2-40B4-BE49-F238E27FC236}">
                <a16:creationId xmlns:a16="http://schemas.microsoft.com/office/drawing/2014/main" id="{74A6710F-D855-4A9C-AF3E-E127E4E62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6288" y="1566928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FB8B25-469E-46AA-8BBB-7E67DB7FDDE9}"/>
              </a:ext>
            </a:extLst>
          </p:cNvPr>
          <p:cNvSpPr txBox="1"/>
          <p:nvPr/>
        </p:nvSpPr>
        <p:spPr>
          <a:xfrm>
            <a:off x="2179479" y="2704519"/>
            <a:ext cx="2128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Enrollment Recovery</a:t>
            </a:r>
          </a:p>
          <a:p>
            <a:pPr algn="ctr"/>
            <a:r>
              <a:rPr lang="en-US" dirty="0"/>
              <a:t>Plan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FEDE57-CEF3-4FAC-A208-00CC5894CC83}"/>
              </a:ext>
            </a:extLst>
          </p:cNvPr>
          <p:cNvSpPr txBox="1"/>
          <p:nvPr/>
        </p:nvSpPr>
        <p:spPr>
          <a:xfrm>
            <a:off x="8460687" y="2704518"/>
            <a:ext cx="1551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Search Engine </a:t>
            </a:r>
          </a:p>
          <a:p>
            <a:pPr algn="ctr"/>
            <a:r>
              <a:rPr lang="en-US" dirty="0"/>
              <a:t>Optimization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C3167D-0E2D-45BA-A94E-315669933E51}"/>
              </a:ext>
            </a:extLst>
          </p:cNvPr>
          <p:cNvSpPr txBox="1"/>
          <p:nvPr/>
        </p:nvSpPr>
        <p:spPr>
          <a:xfrm>
            <a:off x="5250255" y="4587901"/>
            <a:ext cx="1691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FinAid</a:t>
            </a:r>
            <a:r>
              <a:rPr lang="en-US" dirty="0"/>
              <a:t> Solutions</a:t>
            </a:r>
          </a:p>
        </p:txBody>
      </p:sp>
      <p:pic>
        <p:nvPicPr>
          <p:cNvPr id="11" name="Graphic 10" descr="Calculator">
            <a:extLst>
              <a:ext uri="{FF2B5EF4-FFF2-40B4-BE49-F238E27FC236}">
                <a16:creationId xmlns:a16="http://schemas.microsoft.com/office/drawing/2014/main" id="{4B6C7B8A-1859-4622-B824-E5B9AC814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3652386"/>
            <a:ext cx="914400" cy="914400"/>
          </a:xfrm>
          <a:prstGeom prst="rect">
            <a:avLst/>
          </a:prstGeom>
        </p:spPr>
      </p:pic>
      <p:pic>
        <p:nvPicPr>
          <p:cNvPr id="13" name="Graphic 12" descr="Magnifying glass">
            <a:extLst>
              <a:ext uri="{FF2B5EF4-FFF2-40B4-BE49-F238E27FC236}">
                <a16:creationId xmlns:a16="http://schemas.microsoft.com/office/drawing/2014/main" id="{C0857645-525B-4DD8-A7BC-42CEDD4B4E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20038" y="1605662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6416D00-F313-47D6-8823-2374132706B3}"/>
              </a:ext>
            </a:extLst>
          </p:cNvPr>
          <p:cNvSpPr txBox="1"/>
          <p:nvPr/>
        </p:nvSpPr>
        <p:spPr>
          <a:xfrm>
            <a:off x="4865358" y="1904299"/>
            <a:ext cx="270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2D5D34"/>
                </a:solidFill>
                <a:latin typeface="Bodoni MT Black" panose="02070A03080606020203" pitchFamily="18" charset="0"/>
              </a:rPr>
              <a:t>Fall 2021</a:t>
            </a:r>
          </a:p>
        </p:txBody>
      </p:sp>
    </p:spTree>
    <p:extLst>
      <p:ext uri="{BB962C8B-B14F-4D97-AF65-F5344CB8AC3E}">
        <p14:creationId xmlns:p14="http://schemas.microsoft.com/office/powerpoint/2010/main" val="1529339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numCol="1">
            <a:noAutofit/>
          </a:bodyPr>
          <a:lstStyle/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BUDGET UPDATE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0D2DC4-C7D3-4AE2-83CE-6926B2428A47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998733" y="1422906"/>
            <a:ext cx="8526463" cy="507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69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FY 2020 BUDGET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979488" y="1754188"/>
            <a:ext cx="11212512" cy="42148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Tuition Revenues were down by $800k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Revenue shortfall will be offset by-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</a:t>
            </a:r>
          </a:p>
          <a:p>
            <a:pPr lvl="5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$250K Budgeted Enrollment Contingency</a:t>
            </a:r>
          </a:p>
          <a:p>
            <a:pPr marL="2286000" lvl="5" indent="0">
              <a:buNone/>
            </a:pPr>
            <a:endParaRPr lang="en-US" sz="30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5"/>
            <a:r>
              <a:rPr lang="en-US" sz="3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  $260k Identified Salary/Operational Savings</a:t>
            </a:r>
          </a:p>
          <a:p>
            <a:pPr marL="2286000" lvl="5" indent="0">
              <a:buNone/>
            </a:pPr>
            <a:endParaRPr lang="en-US" sz="30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5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$290k Additional </a:t>
            </a:r>
            <a:r>
              <a:rPr lang="en-US" sz="3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Salary/Operational Savings &amp; Reserve 	Revolving Account</a:t>
            </a:r>
          </a:p>
          <a:p>
            <a:pPr lvl="5"/>
            <a:endParaRPr lang="en-US" sz="59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5"/>
            <a:endParaRPr lang="en-US" sz="59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2286000" lvl="5" indent="0">
              <a:buNone/>
            </a:pPr>
            <a:endParaRPr lang="en-US" sz="59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2286000" lvl="5" indent="0">
              <a:buNone/>
            </a:pPr>
            <a:endParaRPr lang="en-US" sz="56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0" indent="0">
              <a:buNone/>
            </a:pPr>
            <a:endParaRPr lang="en-US" sz="5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sz="4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sz="4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sz="4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95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1107</Words>
  <Application>Microsoft Office PowerPoint</Application>
  <PresentationFormat>Widescreen</PresentationFormat>
  <Paragraphs>232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Bodoni MT Black</vt:lpstr>
      <vt:lpstr>Calibri</vt:lpstr>
      <vt:lpstr>Calibri Light</vt:lpstr>
      <vt:lpstr>Century Gothic</vt:lpstr>
      <vt:lpstr>Helvetica</vt:lpstr>
      <vt:lpstr>Office Theme</vt:lpstr>
      <vt:lpstr>PowerPoint Presentation</vt:lpstr>
      <vt:lpstr>PowerPoint Presentation</vt:lpstr>
      <vt:lpstr>COVID</vt:lpstr>
      <vt:lpstr>Enrollment Update</vt:lpstr>
      <vt:lpstr>Undergraduate Admissions</vt:lpstr>
      <vt:lpstr>Undergraduate Enrollment</vt:lpstr>
      <vt:lpstr>RNL Update</vt:lpstr>
      <vt:lpstr>BUDGET UPDATE</vt:lpstr>
      <vt:lpstr>FY 2020 BUDGET</vt:lpstr>
      <vt:lpstr>FY 2021 BUDGET</vt:lpstr>
      <vt:lpstr>Team Reports &amp; Recommendations </vt:lpstr>
      <vt:lpstr>Undergraduate Recruitment Team Report</vt:lpstr>
      <vt:lpstr>Committee</vt:lpstr>
      <vt:lpstr>Student Success Team Report</vt:lpstr>
      <vt:lpstr>Recommendations</vt:lpstr>
      <vt:lpstr>Committee</vt:lpstr>
      <vt:lpstr>Marketing Communications Team Report</vt:lpstr>
      <vt:lpstr>Marketing Communications Team Review</vt:lpstr>
      <vt:lpstr>Campus Refresh &amp; Space Planning Team Report</vt:lpstr>
      <vt:lpstr>Committee </vt:lpstr>
      <vt:lpstr>Content</vt:lpstr>
      <vt:lpstr>Facilities Master Plan</vt:lpstr>
      <vt:lpstr>Strategic Planning Considerations - Top 10 List</vt:lpstr>
      <vt:lpstr>PowerPoint Presentation</vt:lpstr>
      <vt:lpstr>PowerPoint Presentation</vt:lpstr>
      <vt:lpstr>PowerPoint Presentation</vt:lpstr>
      <vt:lpstr>WHAT DOES SUCCESS LOOK LIKE? </vt:lpstr>
      <vt:lpstr>Our Success Now!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Hinman, Meredith</dc:creator>
  <cp:lastModifiedBy>Cook, Les</cp:lastModifiedBy>
  <cp:revision>31</cp:revision>
  <dcterms:created xsi:type="dcterms:W3CDTF">2020-04-28T15:44:21Z</dcterms:created>
  <dcterms:modified xsi:type="dcterms:W3CDTF">2020-05-05T17:32:35Z</dcterms:modified>
</cp:coreProperties>
</file>